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4"/>
  </p:notesMasterIdLst>
  <p:sldIdLst>
    <p:sldId id="262" r:id="rId2"/>
    <p:sldId id="298" r:id="rId3"/>
    <p:sldId id="300" r:id="rId4"/>
    <p:sldId id="260" r:id="rId5"/>
    <p:sldId id="282" r:id="rId6"/>
    <p:sldId id="269" r:id="rId7"/>
    <p:sldId id="267" r:id="rId8"/>
    <p:sldId id="289" r:id="rId9"/>
    <p:sldId id="290" r:id="rId10"/>
    <p:sldId id="301" r:id="rId11"/>
    <p:sldId id="275" r:id="rId12"/>
    <p:sldId id="281" r:id="rId13"/>
    <p:sldId id="291" r:id="rId14"/>
    <p:sldId id="293" r:id="rId15"/>
    <p:sldId id="294" r:id="rId16"/>
    <p:sldId id="295" r:id="rId17"/>
    <p:sldId id="299" r:id="rId18"/>
    <p:sldId id="302" r:id="rId19"/>
    <p:sldId id="303" r:id="rId20"/>
    <p:sldId id="304" r:id="rId21"/>
    <p:sldId id="305" r:id="rId22"/>
    <p:sldId id="268" r:id="rId23"/>
    <p:sldId id="297" r:id="rId24"/>
    <p:sldId id="265" r:id="rId25"/>
    <p:sldId id="283" r:id="rId26"/>
    <p:sldId id="306" r:id="rId27"/>
    <p:sldId id="307" r:id="rId28"/>
    <p:sldId id="308" r:id="rId29"/>
    <p:sldId id="261" r:id="rId30"/>
    <p:sldId id="272" r:id="rId31"/>
    <p:sldId id="266" r:id="rId32"/>
    <p:sldId id="279" r:id="rId33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0303"/>
    <a:srgbClr val="495264"/>
    <a:srgbClr val="6B7A94"/>
    <a:srgbClr val="2D34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14"/>
    <p:restoredTop sz="96197"/>
  </p:normalViewPr>
  <p:slideViewPr>
    <p:cSldViewPr snapToGrid="0" snapToObjects="1">
      <p:cViewPr varScale="1">
        <p:scale>
          <a:sx n="121" d="100"/>
          <a:sy n="121" d="100"/>
        </p:scale>
        <p:origin x="16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15369B-C578-F74F-9961-C5A29BA4F7E1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GB"/>
        </a:p>
      </dgm:t>
    </dgm:pt>
    <dgm:pt modelId="{2EAB1108-3981-794F-ACA3-1C743787833A}">
      <dgm:prSet custT="1"/>
      <dgm:spPr/>
      <dgm:t>
        <a:bodyPr/>
        <a:lstStyle/>
        <a:p>
          <a:r>
            <a:rPr lang="en-NO" sz="3600" b="0" i="0" dirty="0">
              <a:latin typeface="Montserrat" pitchFamily="2" charset="77"/>
            </a:rPr>
            <a:t>Partial correctness</a:t>
          </a:r>
          <a:endParaRPr lang="en-NO" sz="3600" dirty="0">
            <a:latin typeface="Montserrat" pitchFamily="2" charset="77"/>
          </a:endParaRPr>
        </a:p>
      </dgm:t>
    </dgm:pt>
    <dgm:pt modelId="{7B7E68E8-6E5F-B34E-9240-5F3B39B26416}" type="parTrans" cxnId="{6CA2F561-5E02-4A44-8FD0-345E4F0FF3D9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6845681A-78DB-E246-A7B6-9E4BC626D4AB}" type="sibTrans" cxnId="{6CA2F561-5E02-4A44-8FD0-345E4F0FF3D9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51300603-19A9-7A48-BB0A-01EE466956D6}">
      <dgm:prSet custT="1"/>
      <dgm:spPr/>
      <dgm:t>
        <a:bodyPr anchor="ctr"/>
        <a:lstStyle/>
        <a:p>
          <a:r>
            <a:rPr lang="en-NO" sz="3200" b="0" i="0" dirty="0">
              <a:latin typeface="Montserrat" pitchFamily="2" charset="77"/>
            </a:rPr>
            <a:t>May not terminate</a:t>
          </a:r>
          <a:endParaRPr lang="en-NO" sz="3200" dirty="0">
            <a:latin typeface="Montserrat" pitchFamily="2" charset="77"/>
          </a:endParaRPr>
        </a:p>
      </dgm:t>
    </dgm:pt>
    <dgm:pt modelId="{CF700926-8985-0340-B032-33D848F7536D}" type="parTrans" cxnId="{F2A486D0-A339-5F44-B4D9-C73CD715B27E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130E2C23-B583-ED4F-A527-F2E497A09D4B}" type="sibTrans" cxnId="{F2A486D0-A339-5F44-B4D9-C73CD715B27E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D89C3BDB-1028-534B-B73B-EA80F6DE6DC9}">
      <dgm:prSet custT="1"/>
      <dgm:spPr/>
      <dgm:t>
        <a:bodyPr anchor="ctr"/>
        <a:lstStyle/>
        <a:p>
          <a:r>
            <a:rPr lang="en-NO" sz="3200" b="0" i="0" dirty="0">
              <a:latin typeface="Montserrat" pitchFamily="2" charset="77"/>
            </a:rPr>
            <a:t>No invalid output for a valid input</a:t>
          </a:r>
          <a:endParaRPr lang="en-NO" sz="3200" dirty="0">
            <a:latin typeface="Montserrat" pitchFamily="2" charset="77"/>
          </a:endParaRPr>
        </a:p>
      </dgm:t>
    </dgm:pt>
    <dgm:pt modelId="{C2F6229B-2018-9047-8A74-F6269920DE1C}" type="parTrans" cxnId="{4933450F-316C-E245-80BA-10552F917A3C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5DCC7F88-AB47-B64F-8B79-B5C43A058C70}" type="sibTrans" cxnId="{4933450F-316C-E245-80BA-10552F917A3C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E2858BC7-2226-4D45-AFD0-77A8CC111455}">
      <dgm:prSet custT="1"/>
      <dgm:spPr/>
      <dgm:t>
        <a:bodyPr/>
        <a:lstStyle/>
        <a:p>
          <a:r>
            <a:rPr lang="en-NO" sz="3600" b="0" i="0" dirty="0">
              <a:latin typeface="Montserrat" pitchFamily="2" charset="77"/>
            </a:rPr>
            <a:t>“Full” correctness</a:t>
          </a:r>
          <a:endParaRPr lang="en-NO" sz="3600" dirty="0">
            <a:latin typeface="Montserrat" pitchFamily="2" charset="77"/>
          </a:endParaRPr>
        </a:p>
      </dgm:t>
    </dgm:pt>
    <dgm:pt modelId="{88A4794F-6AB1-114F-B1E5-5D5B91F2CD5B}" type="parTrans" cxnId="{D4DC4F6F-EC43-5847-901C-AA9C8C2A54F8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C9E5979D-6339-B940-8CF0-41C9EB6E449E}" type="sibTrans" cxnId="{D4DC4F6F-EC43-5847-901C-AA9C8C2A54F8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F32428C1-B895-8244-9F43-5963D636426A}">
      <dgm:prSet custT="1"/>
      <dgm:spPr/>
      <dgm:t>
        <a:bodyPr anchor="ctr"/>
        <a:lstStyle/>
        <a:p>
          <a:r>
            <a:rPr lang="en-NO" sz="3200" b="0" i="0">
              <a:latin typeface="Montserrat" pitchFamily="2" charset="77"/>
            </a:rPr>
            <a:t>Partial Correctness</a:t>
          </a:r>
          <a:endParaRPr lang="en-NO" sz="3200">
            <a:latin typeface="Montserrat" pitchFamily="2" charset="77"/>
          </a:endParaRPr>
        </a:p>
      </dgm:t>
    </dgm:pt>
    <dgm:pt modelId="{C6D29A99-90DB-6F42-9EDA-27144ACFEBCD}" type="parTrans" cxnId="{9161ACB8-5094-D245-BFED-2783E7F51734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82294C69-BDF9-E64F-BEFD-353AE43C8352}" type="sibTrans" cxnId="{9161ACB8-5094-D245-BFED-2783E7F51734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3DAB79DF-C718-D148-8329-DB3A5E6477EE}">
      <dgm:prSet custT="1"/>
      <dgm:spPr/>
      <dgm:t>
        <a:bodyPr anchor="ctr"/>
        <a:lstStyle/>
        <a:p>
          <a:r>
            <a:rPr lang="en-NO" sz="3200" b="0" i="0" dirty="0">
              <a:latin typeface="Montserrat" pitchFamily="2" charset="77"/>
            </a:rPr>
            <a:t>Always terminates</a:t>
          </a:r>
          <a:endParaRPr lang="en-NO" sz="3200" dirty="0">
            <a:latin typeface="Montserrat" pitchFamily="2" charset="77"/>
          </a:endParaRPr>
        </a:p>
      </dgm:t>
    </dgm:pt>
    <dgm:pt modelId="{EABBEBAC-8290-9E42-BDAA-4FB7375C9E38}" type="parTrans" cxnId="{F57DAD27-EBC6-5A49-A4D2-45B1D318DE2E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0342EBA9-9031-D247-A147-A45CE24B7491}" type="sibTrans" cxnId="{F57DAD27-EBC6-5A49-A4D2-45B1D318DE2E}">
      <dgm:prSet/>
      <dgm:spPr/>
      <dgm:t>
        <a:bodyPr/>
        <a:lstStyle/>
        <a:p>
          <a:endParaRPr lang="en-GB">
            <a:latin typeface="Montserrat" pitchFamily="2" charset="77"/>
          </a:endParaRPr>
        </a:p>
      </dgm:t>
    </dgm:pt>
    <dgm:pt modelId="{70930D3B-F09D-D045-93E3-312B4B491599}" type="pres">
      <dgm:prSet presAssocID="{C815369B-C578-F74F-9961-C5A29BA4F7E1}" presName="Name0" presStyleCnt="0">
        <dgm:presLayoutVars>
          <dgm:dir/>
          <dgm:animLvl val="lvl"/>
          <dgm:resizeHandles val="exact"/>
        </dgm:presLayoutVars>
      </dgm:prSet>
      <dgm:spPr/>
    </dgm:pt>
    <dgm:pt modelId="{D0F1EED0-F40C-B741-8466-A66D3403BA5D}" type="pres">
      <dgm:prSet presAssocID="{2EAB1108-3981-794F-ACA3-1C743787833A}" presName="composite" presStyleCnt="0"/>
      <dgm:spPr/>
    </dgm:pt>
    <dgm:pt modelId="{A54C0E20-9998-4A4F-B4F2-E8298D6BA2B7}" type="pres">
      <dgm:prSet presAssocID="{2EAB1108-3981-794F-ACA3-1C743787833A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802A89E8-A7D5-3F4E-863A-0E0366B1B0B9}" type="pres">
      <dgm:prSet presAssocID="{2EAB1108-3981-794F-ACA3-1C743787833A}" presName="desTx" presStyleLbl="alignAccFollowNode1" presStyleIdx="0" presStyleCnt="2">
        <dgm:presLayoutVars>
          <dgm:bulletEnabled val="1"/>
        </dgm:presLayoutVars>
      </dgm:prSet>
      <dgm:spPr/>
    </dgm:pt>
    <dgm:pt modelId="{CA4F8CCF-EDD5-3C4E-A78C-99951651BBBB}" type="pres">
      <dgm:prSet presAssocID="{6845681A-78DB-E246-A7B6-9E4BC626D4AB}" presName="space" presStyleCnt="0"/>
      <dgm:spPr/>
    </dgm:pt>
    <dgm:pt modelId="{F998BDE6-C4BC-8340-B6D8-3DBA26E1AFD4}" type="pres">
      <dgm:prSet presAssocID="{E2858BC7-2226-4D45-AFD0-77A8CC111455}" presName="composite" presStyleCnt="0"/>
      <dgm:spPr/>
    </dgm:pt>
    <dgm:pt modelId="{9AE84F8B-3EEE-CB47-B639-83C0259E3351}" type="pres">
      <dgm:prSet presAssocID="{E2858BC7-2226-4D45-AFD0-77A8CC111455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C5E17721-8170-4C4E-95AF-9EA3D7900A1A}" type="pres">
      <dgm:prSet presAssocID="{E2858BC7-2226-4D45-AFD0-77A8CC111455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4933450F-316C-E245-80BA-10552F917A3C}" srcId="{2EAB1108-3981-794F-ACA3-1C743787833A}" destId="{D89C3BDB-1028-534B-B73B-EA80F6DE6DC9}" srcOrd="1" destOrd="0" parTransId="{C2F6229B-2018-9047-8A74-F6269920DE1C}" sibTransId="{5DCC7F88-AB47-B64F-8B79-B5C43A058C70}"/>
    <dgm:cxn modelId="{F57DAD27-EBC6-5A49-A4D2-45B1D318DE2E}" srcId="{E2858BC7-2226-4D45-AFD0-77A8CC111455}" destId="{3DAB79DF-C718-D148-8329-DB3A5E6477EE}" srcOrd="1" destOrd="0" parTransId="{EABBEBAC-8290-9E42-BDAA-4FB7375C9E38}" sibTransId="{0342EBA9-9031-D247-A147-A45CE24B7491}"/>
    <dgm:cxn modelId="{17EDD830-1B26-2C49-8B31-CFECAB856959}" type="presOf" srcId="{F32428C1-B895-8244-9F43-5963D636426A}" destId="{C5E17721-8170-4C4E-95AF-9EA3D7900A1A}" srcOrd="0" destOrd="0" presId="urn:microsoft.com/office/officeart/2005/8/layout/hList1"/>
    <dgm:cxn modelId="{BAA73D43-A2CB-254C-BB35-6627AA588996}" type="presOf" srcId="{C815369B-C578-F74F-9961-C5A29BA4F7E1}" destId="{70930D3B-F09D-D045-93E3-312B4B491599}" srcOrd="0" destOrd="0" presId="urn:microsoft.com/office/officeart/2005/8/layout/hList1"/>
    <dgm:cxn modelId="{6CA2F561-5E02-4A44-8FD0-345E4F0FF3D9}" srcId="{C815369B-C578-F74F-9961-C5A29BA4F7E1}" destId="{2EAB1108-3981-794F-ACA3-1C743787833A}" srcOrd="0" destOrd="0" parTransId="{7B7E68E8-6E5F-B34E-9240-5F3B39B26416}" sibTransId="{6845681A-78DB-E246-A7B6-9E4BC626D4AB}"/>
    <dgm:cxn modelId="{D4DC4F6F-EC43-5847-901C-AA9C8C2A54F8}" srcId="{C815369B-C578-F74F-9961-C5A29BA4F7E1}" destId="{E2858BC7-2226-4D45-AFD0-77A8CC111455}" srcOrd="1" destOrd="0" parTransId="{88A4794F-6AB1-114F-B1E5-5D5B91F2CD5B}" sibTransId="{C9E5979D-6339-B940-8CF0-41C9EB6E449E}"/>
    <dgm:cxn modelId="{BB498784-C479-0144-8674-C523E69344C1}" type="presOf" srcId="{D89C3BDB-1028-534B-B73B-EA80F6DE6DC9}" destId="{802A89E8-A7D5-3F4E-863A-0E0366B1B0B9}" srcOrd="0" destOrd="1" presId="urn:microsoft.com/office/officeart/2005/8/layout/hList1"/>
    <dgm:cxn modelId="{209E1191-5032-6046-B958-7FFA606E0F2E}" type="presOf" srcId="{2EAB1108-3981-794F-ACA3-1C743787833A}" destId="{A54C0E20-9998-4A4F-B4F2-E8298D6BA2B7}" srcOrd="0" destOrd="0" presId="urn:microsoft.com/office/officeart/2005/8/layout/hList1"/>
    <dgm:cxn modelId="{011153B7-2AB4-5A41-97CB-803DA45C3F91}" type="presOf" srcId="{51300603-19A9-7A48-BB0A-01EE466956D6}" destId="{802A89E8-A7D5-3F4E-863A-0E0366B1B0B9}" srcOrd="0" destOrd="0" presId="urn:microsoft.com/office/officeart/2005/8/layout/hList1"/>
    <dgm:cxn modelId="{9161ACB8-5094-D245-BFED-2783E7F51734}" srcId="{E2858BC7-2226-4D45-AFD0-77A8CC111455}" destId="{F32428C1-B895-8244-9F43-5963D636426A}" srcOrd="0" destOrd="0" parTransId="{C6D29A99-90DB-6F42-9EDA-27144ACFEBCD}" sibTransId="{82294C69-BDF9-E64F-BEFD-353AE43C8352}"/>
    <dgm:cxn modelId="{F2A486D0-A339-5F44-B4D9-C73CD715B27E}" srcId="{2EAB1108-3981-794F-ACA3-1C743787833A}" destId="{51300603-19A9-7A48-BB0A-01EE466956D6}" srcOrd="0" destOrd="0" parTransId="{CF700926-8985-0340-B032-33D848F7536D}" sibTransId="{130E2C23-B583-ED4F-A527-F2E497A09D4B}"/>
    <dgm:cxn modelId="{CB2A68D2-1E80-6C4A-BD5B-291F3202A232}" type="presOf" srcId="{3DAB79DF-C718-D148-8329-DB3A5E6477EE}" destId="{C5E17721-8170-4C4E-95AF-9EA3D7900A1A}" srcOrd="0" destOrd="1" presId="urn:microsoft.com/office/officeart/2005/8/layout/hList1"/>
    <dgm:cxn modelId="{D54DACF6-2FA5-B645-9FD9-5EA0F1B84797}" type="presOf" srcId="{E2858BC7-2226-4D45-AFD0-77A8CC111455}" destId="{9AE84F8B-3EEE-CB47-B639-83C0259E3351}" srcOrd="0" destOrd="0" presId="urn:microsoft.com/office/officeart/2005/8/layout/hList1"/>
    <dgm:cxn modelId="{E49973E9-FA4B-C040-A737-5D310145079F}" type="presParOf" srcId="{70930D3B-F09D-D045-93E3-312B4B491599}" destId="{D0F1EED0-F40C-B741-8466-A66D3403BA5D}" srcOrd="0" destOrd="0" presId="urn:microsoft.com/office/officeart/2005/8/layout/hList1"/>
    <dgm:cxn modelId="{EE8D7A60-C9DB-3149-9329-4ADE89AD1695}" type="presParOf" srcId="{D0F1EED0-F40C-B741-8466-A66D3403BA5D}" destId="{A54C0E20-9998-4A4F-B4F2-E8298D6BA2B7}" srcOrd="0" destOrd="0" presId="urn:microsoft.com/office/officeart/2005/8/layout/hList1"/>
    <dgm:cxn modelId="{7E14F248-8C17-794F-9DA4-4AC8A796FC04}" type="presParOf" srcId="{D0F1EED0-F40C-B741-8466-A66D3403BA5D}" destId="{802A89E8-A7D5-3F4E-863A-0E0366B1B0B9}" srcOrd="1" destOrd="0" presId="urn:microsoft.com/office/officeart/2005/8/layout/hList1"/>
    <dgm:cxn modelId="{785B259F-A4FD-8541-BEA8-38784D18BFE2}" type="presParOf" srcId="{70930D3B-F09D-D045-93E3-312B4B491599}" destId="{CA4F8CCF-EDD5-3C4E-A78C-99951651BBBB}" srcOrd="1" destOrd="0" presId="urn:microsoft.com/office/officeart/2005/8/layout/hList1"/>
    <dgm:cxn modelId="{D4E2B741-D160-F841-8CEA-7129289AFEE3}" type="presParOf" srcId="{70930D3B-F09D-D045-93E3-312B4B491599}" destId="{F998BDE6-C4BC-8340-B6D8-3DBA26E1AFD4}" srcOrd="2" destOrd="0" presId="urn:microsoft.com/office/officeart/2005/8/layout/hList1"/>
    <dgm:cxn modelId="{E8691BAA-55B6-7543-A8E8-B83FCA930A74}" type="presParOf" srcId="{F998BDE6-C4BC-8340-B6D8-3DBA26E1AFD4}" destId="{9AE84F8B-3EEE-CB47-B639-83C0259E3351}" srcOrd="0" destOrd="0" presId="urn:microsoft.com/office/officeart/2005/8/layout/hList1"/>
    <dgm:cxn modelId="{D66C9CAE-BF17-204F-B9AC-D1D4B0F8269C}" type="presParOf" srcId="{F998BDE6-C4BC-8340-B6D8-3DBA26E1AFD4}" destId="{C5E17721-8170-4C4E-95AF-9EA3D7900A1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4C0E20-9998-4A4F-B4F2-E8298D6BA2B7}">
      <dsp:nvSpPr>
        <dsp:cNvPr id="0" name=""/>
        <dsp:cNvSpPr/>
      </dsp:nvSpPr>
      <dsp:spPr>
        <a:xfrm>
          <a:off x="46" y="17759"/>
          <a:ext cx="4444214" cy="155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O" sz="3600" b="0" i="0" kern="1200" dirty="0">
              <a:latin typeface="Montserrat" pitchFamily="2" charset="77"/>
            </a:rPr>
            <a:t>Partial correctness</a:t>
          </a:r>
          <a:endParaRPr lang="en-NO" sz="3600" kern="1200" dirty="0">
            <a:latin typeface="Montserrat" pitchFamily="2" charset="77"/>
          </a:endParaRPr>
        </a:p>
      </dsp:txBody>
      <dsp:txXfrm>
        <a:off x="46" y="17759"/>
        <a:ext cx="4444214" cy="1555200"/>
      </dsp:txXfrm>
    </dsp:sp>
    <dsp:sp modelId="{802A89E8-A7D5-3F4E-863A-0E0366B1B0B9}">
      <dsp:nvSpPr>
        <dsp:cNvPr id="0" name=""/>
        <dsp:cNvSpPr/>
      </dsp:nvSpPr>
      <dsp:spPr>
        <a:xfrm>
          <a:off x="46" y="1572960"/>
          <a:ext cx="4444214" cy="23716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NO" sz="3200" b="0" i="0" kern="1200" dirty="0">
              <a:latin typeface="Montserrat" pitchFamily="2" charset="77"/>
            </a:rPr>
            <a:t>May not terminate</a:t>
          </a:r>
          <a:endParaRPr lang="en-NO" sz="3200" kern="1200" dirty="0">
            <a:latin typeface="Montserrat" pitchFamily="2" charset="77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NO" sz="3200" b="0" i="0" kern="1200" dirty="0">
              <a:latin typeface="Montserrat" pitchFamily="2" charset="77"/>
            </a:rPr>
            <a:t>No invalid output for a valid input</a:t>
          </a:r>
          <a:endParaRPr lang="en-NO" sz="3200" kern="1200" dirty="0">
            <a:latin typeface="Montserrat" pitchFamily="2" charset="77"/>
          </a:endParaRPr>
        </a:p>
      </dsp:txBody>
      <dsp:txXfrm>
        <a:off x="46" y="1572960"/>
        <a:ext cx="4444214" cy="2371680"/>
      </dsp:txXfrm>
    </dsp:sp>
    <dsp:sp modelId="{9AE84F8B-3EEE-CB47-B639-83C0259E3351}">
      <dsp:nvSpPr>
        <dsp:cNvPr id="0" name=""/>
        <dsp:cNvSpPr/>
      </dsp:nvSpPr>
      <dsp:spPr>
        <a:xfrm>
          <a:off x="5066451" y="17759"/>
          <a:ext cx="4444214" cy="1555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O" sz="3600" b="0" i="0" kern="1200" dirty="0">
              <a:latin typeface="Montserrat" pitchFamily="2" charset="77"/>
            </a:rPr>
            <a:t>“Full” correctness</a:t>
          </a:r>
          <a:endParaRPr lang="en-NO" sz="3600" kern="1200" dirty="0">
            <a:latin typeface="Montserrat" pitchFamily="2" charset="77"/>
          </a:endParaRPr>
        </a:p>
      </dsp:txBody>
      <dsp:txXfrm>
        <a:off x="5066451" y="17759"/>
        <a:ext cx="4444214" cy="1555200"/>
      </dsp:txXfrm>
    </dsp:sp>
    <dsp:sp modelId="{C5E17721-8170-4C4E-95AF-9EA3D7900A1A}">
      <dsp:nvSpPr>
        <dsp:cNvPr id="0" name=""/>
        <dsp:cNvSpPr/>
      </dsp:nvSpPr>
      <dsp:spPr>
        <a:xfrm>
          <a:off x="5066451" y="1572960"/>
          <a:ext cx="4444214" cy="23716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NO" sz="3200" b="0" i="0" kern="1200">
              <a:latin typeface="Montserrat" pitchFamily="2" charset="77"/>
            </a:rPr>
            <a:t>Partial Correctness</a:t>
          </a:r>
          <a:endParaRPr lang="en-NO" sz="3200" kern="1200">
            <a:latin typeface="Montserrat" pitchFamily="2" charset="77"/>
          </a:endParaRP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NO" sz="3200" b="0" i="0" kern="1200" dirty="0">
              <a:latin typeface="Montserrat" pitchFamily="2" charset="77"/>
            </a:rPr>
            <a:t>Always terminates</a:t>
          </a:r>
          <a:endParaRPr lang="en-NO" sz="3200" kern="1200" dirty="0">
            <a:latin typeface="Montserrat" pitchFamily="2" charset="77"/>
          </a:endParaRPr>
        </a:p>
      </dsp:txBody>
      <dsp:txXfrm>
        <a:off x="5066451" y="1572960"/>
        <a:ext cx="4444214" cy="2371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13.jpeg>
</file>

<file path=ppt/media/image14.jpg>
</file>

<file path=ppt/media/image15.png>
</file>

<file path=ppt/media/image16.jpe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jpg>
</file>

<file path=ppt/media/image6.png>
</file>

<file path=ppt/media/image7.jpg>
</file>

<file path=ppt/media/image7.png>
</file>

<file path=ppt/media/image70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29782-C61A-CD4C-9376-B0A272778357}" type="datetimeFigureOut">
              <a:rPr lang="en-NO" smtClean="0"/>
              <a:t>23/08/2022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BD9C9-7907-5743-B025-04A356EF685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72619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BD9C9-7907-5743-B025-04A356EF685E}" type="slidenum">
              <a:rPr lang="en-NO" smtClean="0"/>
              <a:t>13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95258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F33D-383C-E546-95B4-2AB8F84A0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250" y="1532534"/>
            <a:ext cx="10708343" cy="171536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BF92D-248D-0340-BD39-94456065B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250" y="3271630"/>
            <a:ext cx="10708342" cy="605538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26DED-2EAF-2E46-B8CE-8A0803BF4A14}"/>
              </a:ext>
            </a:extLst>
          </p:cNvPr>
          <p:cNvSpPr txBox="1"/>
          <p:nvPr userDrawn="1"/>
        </p:nvSpPr>
        <p:spPr>
          <a:xfrm>
            <a:off x="726514" y="545068"/>
            <a:ext cx="599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0" i="0" dirty="0">
                <a:solidFill>
                  <a:schemeClr val="accent1"/>
                </a:solidFill>
                <a:latin typeface="Montserrat Light" pitchFamily="2" charset="77"/>
              </a:rPr>
              <a:t>IDATA2302—Algorithms &amp; Data Structures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C5F789B-9877-4A4E-8B5B-0882CD4AB4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621" y="5011717"/>
            <a:ext cx="10708342" cy="471487"/>
          </a:xfrm>
        </p:spPr>
        <p:txBody>
          <a:bodyPr>
            <a:noAutofit/>
          </a:bodyPr>
          <a:lstStyle>
            <a:lvl1pPr marL="0" indent="0">
              <a:buNone/>
              <a:defRPr sz="2800" b="0" i="0">
                <a:solidFill>
                  <a:schemeClr val="accent2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GB" dirty="0"/>
              <a:t>Click to edit Authors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C64FC85-8A6F-9244-A80E-125C77D92F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50" y="5483225"/>
            <a:ext cx="10717213" cy="460375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>
                <a:solidFill>
                  <a:schemeClr val="accent2"/>
                </a:solidFill>
                <a:latin typeface="Montserrat Light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69A85B7-D86D-484C-A4DC-34F0FEECA97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0250" y="5943600"/>
            <a:ext cx="10731500" cy="3365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NO" dirty="0"/>
              <a:t>Click to edit emails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83D4897-37FE-C94B-AF92-8295FEEBF3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6514" y="3903630"/>
            <a:ext cx="10708342" cy="457200"/>
          </a:xfrm>
        </p:spPr>
        <p:txBody>
          <a:bodyPr anchor="t">
            <a:normAutofit/>
          </a:bodyPr>
          <a:lstStyle>
            <a:lvl1pPr marL="0" indent="0">
              <a:buNone/>
              <a:defRPr sz="1800" b="0" i="0">
                <a:solidFill>
                  <a:schemeClr val="accent3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NO" dirty="0"/>
              <a:t>Click to Number</a:t>
            </a:r>
          </a:p>
        </p:txBody>
      </p:sp>
    </p:spTree>
    <p:extLst>
      <p:ext uri="{BB962C8B-B14F-4D97-AF65-F5344CB8AC3E}">
        <p14:creationId xmlns:p14="http://schemas.microsoft.com/office/powerpoint/2010/main" val="1264343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D179C-94C8-9744-B08F-571A86B86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38DCAD-59A9-064B-A92A-1F0AF0EDFF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EB359-5F21-8F45-9EFA-F3E4D30FE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E66DD-9268-3547-A32F-FBF3F19CC3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F3420-0167-3942-B9B7-39374ED8B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2839-7C1E-C44C-91B1-D948DC11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4280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FCC5-B31B-D846-9AE6-A8F55DE00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F7EA4-BB71-3049-A09E-13447433B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6D9BC-2599-244B-97AA-3D292F90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B596D-FE4E-B54A-8E1D-70D2D6B54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4084F-EDFD-A54B-AD26-9776A02B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08890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2F1BA-AF39-D845-8DA2-F3A1F76C6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DB15E4-54D9-8B47-9382-EF24D250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4510-A423-FB4A-A744-29E6DFDCBA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F0D90-2C83-8B46-9CE0-C1417FA3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B2144-57E0-5D4D-B249-F62BA1F1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9466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F7B35-C0BE-B949-918A-9E149A575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8922"/>
            <a:ext cx="10515600" cy="1240078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Questions, Comments, Ideas?</a:t>
            </a:r>
            <a:endParaRPr lang="en-NO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9E2E2B-D457-CE48-B784-A38D2A175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30612" y="4531659"/>
            <a:ext cx="4733925" cy="510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Authors</a:t>
            </a:r>
            <a:endParaRPr lang="en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1030E4-8066-BF41-9B3B-AD19D81616C7}"/>
              </a:ext>
            </a:extLst>
          </p:cNvPr>
          <p:cNvSpPr txBox="1"/>
          <p:nvPr userDrawn="1"/>
        </p:nvSpPr>
        <p:spPr>
          <a:xfrm>
            <a:off x="3281456" y="1419481"/>
            <a:ext cx="5432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4400" dirty="0">
                <a:solidFill>
                  <a:schemeClr val="accent2"/>
                </a:solidFill>
                <a:latin typeface="Montserrat" pitchFamily="2" charset="77"/>
              </a:rPr>
              <a:t>Thank </a:t>
            </a:r>
            <a:r>
              <a:rPr lang="en-NO" sz="4400" b="0" i="0" dirty="0">
                <a:solidFill>
                  <a:schemeClr val="accent2"/>
                </a:solidFill>
                <a:latin typeface="Montserrat" pitchFamily="2" charset="77"/>
              </a:rPr>
              <a:t>You!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C1EA375-307E-7D4E-86FA-A069F24523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30612" y="5042647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A0621E8-7953-A04A-9A56-3EB319EFA0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0611" y="5553635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</a:lstStyle>
          <a:p>
            <a:pPr lvl="0"/>
            <a:r>
              <a:rPr lang="en-GB" dirty="0"/>
              <a:t>Click to Edit Emails</a:t>
            </a: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2627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5F43-190F-E741-88A4-04729D35B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B41DD-1F59-BA41-86D5-10DD0E65C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FFFC-8FC6-0B40-A313-EB437B683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9341223" cy="365125"/>
          </a:xfrm>
        </p:spPr>
        <p:txBody>
          <a:bodyPr/>
          <a:lstStyle/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E90E2-EB36-3247-A7BF-D2BBFCFD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149235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F9ECF-431F-B74A-A471-8A5E7EDE0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AF027-6F6F-4D40-9A95-16EC714D9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27049-E3C3-3445-ADE5-D910057D86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6C45C-E7F7-DB4B-8F2B-707BE0F23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9E41A-4160-2249-A271-39F5AC4C0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18812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30438-3F97-1F40-9716-7D1455E5C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F74CB-00E4-D546-A1C1-71AAC81C8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CBCA2-5985-6348-9C76-7F65D11D11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4C516-F5BB-DE41-AAF3-57FA90A3D8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53D53-5AA3-5943-81BE-A4D3B5386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22CE8-6A19-4A4E-9687-CC8443D0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34721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998D8-F10A-AC4D-9FA5-73479AD4E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8BDD0-752E-5D46-94AE-29E08D015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D75FF-2ED3-F24D-B786-4346D2F03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6C59D7-9DD4-9F47-90F5-D1D439C08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0B4872-DE2F-8940-A18A-EE5D5F910A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959F03-F814-574B-AB40-B4AA295E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605F10-0B49-604B-8E48-00625C309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4D0741-3462-0B46-8618-233C816E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4833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D80B6-C550-5944-BF1B-9DD6F4FB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2C610-D425-4046-9EE1-35CE1C4814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B8BCF-4035-354E-9D4B-B6CB9269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DF85CD-8089-7444-94B0-3E705AA6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857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563CB-9296-1846-9861-0A2BEBA28D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EF1956-9D6F-9149-9CB5-F84E0C705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8C1FD-71B1-DF41-9999-FEC7DFEE4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01838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824AE-2E77-AF45-A2E0-C3F21C0C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54354-9505-9C4A-82A0-7CF7F1E13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6BE4F-D4D2-C54A-84C4-8A7B820BC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92A3-FCBC-CF42-9D47-8331F340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AAF95-6539-F449-ABA5-ECB94C4DC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B52B7-7167-CE47-90B5-3B9E72980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2675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/>
            </a:gs>
            <a:gs pos="100000">
              <a:schemeClr val="bg1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119A9-D41D-7548-9F70-E03319649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10515600" cy="1240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A4D46-B366-6B46-94D3-4A97EE713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0A464-D664-094E-967B-5EFDA69909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93412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C833C-CD1A-CA47-B92A-9848CD4B8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96282" y="6356350"/>
            <a:ext cx="757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EAE67CF-1745-2945-BC67-7BD79F205591}" type="slidenum">
              <a:rPr lang="en-NO" smtClean="0"/>
              <a:pPr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87476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/>
          </a:solidFill>
          <a:latin typeface="Share Tech Mono" panose="020B0509050000020004" pitchFamily="49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hyperlink" Target="https://commons.wikimedia.org/wiki/File:Python-logo-notext.sv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hyperlink" Target="https://commons.m.wikimedia.org/wiki/File:The_C_Programming_Language_logo.svg" TargetMode="External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hyperlink" Target="https://commons.wikimedia.org/wiki/File:Racket-logo.svg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12" Type="http://schemas.openxmlformats.org/officeDocument/2006/relationships/image" Target="../media/image38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11" Type="http://schemas.openxmlformats.org/officeDocument/2006/relationships/image" Target="../media/image37.png"/><Relationship Id="rId5" Type="http://schemas.openxmlformats.org/officeDocument/2006/relationships/image" Target="../media/image31.png"/><Relationship Id="rId10" Type="http://schemas.openxmlformats.org/officeDocument/2006/relationships/image" Target="../media/image36.png"/><Relationship Id="rId4" Type="http://schemas.openxmlformats.org/officeDocument/2006/relationships/image" Target="../media/image30.png"/><Relationship Id="rId9" Type="http://schemas.openxmlformats.org/officeDocument/2006/relationships/image" Target="../media/image3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6E4B3-C5AB-B04B-A10F-B850D5F57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Correctness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B4C6E-6FBC-2144-B2CD-65F0FA0FF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A Quick Peek at Software Verification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323E5-593C-1342-BD88-046D66279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691A02-9B1E-6541-A253-E2D57CFB97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8FC0CD-AC17-A14B-B318-AF1FE36884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O" dirty="0"/>
              <a:t>franck.chauvel@ntnu.no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F87905-BDBF-0840-ADD3-DA2DB188B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O" dirty="0"/>
              <a:t>Week 1 / Lecture 3</a:t>
            </a:r>
          </a:p>
        </p:txBody>
      </p:sp>
    </p:spTree>
    <p:extLst>
      <p:ext uri="{BB962C8B-B14F-4D97-AF65-F5344CB8AC3E}">
        <p14:creationId xmlns:p14="http://schemas.microsoft.com/office/powerpoint/2010/main" val="151655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DB86B-0F5A-4C2E-E75E-A08A29BB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Deduction System for RAM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0F93B8-2D02-97D3-1280-C7FFFD95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10</a:t>
            </a:fld>
            <a:endParaRPr lang="en-NO"/>
          </a:p>
        </p:txBody>
      </p:sp>
      <p:sp>
        <p:nvSpPr>
          <p:cNvPr id="9" name="Process 8">
            <a:extLst>
              <a:ext uri="{FF2B5EF4-FFF2-40B4-BE49-F238E27FC236}">
                <a16:creationId xmlns:a16="http://schemas.microsoft.com/office/drawing/2014/main" id="{8D15F7D3-4A04-5DEE-4534-C6C801E959ED}"/>
              </a:ext>
            </a:extLst>
          </p:cNvPr>
          <p:cNvSpPr/>
          <p:nvPr/>
        </p:nvSpPr>
        <p:spPr>
          <a:xfrm>
            <a:off x="1009650" y="3381238"/>
            <a:ext cx="1800225" cy="99441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/>
              <a:t>Machine State 1</a:t>
            </a:r>
          </a:p>
        </p:txBody>
      </p:sp>
      <p:sp>
        <p:nvSpPr>
          <p:cNvPr id="10" name="Process 9">
            <a:extLst>
              <a:ext uri="{FF2B5EF4-FFF2-40B4-BE49-F238E27FC236}">
                <a16:creationId xmlns:a16="http://schemas.microsoft.com/office/drawing/2014/main" id="{ED2061FB-2E33-7281-AEEF-41FCFF67E6C6}"/>
              </a:ext>
            </a:extLst>
          </p:cNvPr>
          <p:cNvSpPr/>
          <p:nvPr/>
        </p:nvSpPr>
        <p:spPr>
          <a:xfrm>
            <a:off x="3857625" y="3381238"/>
            <a:ext cx="1800225" cy="99441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/>
              <a:t>Machine State 2</a:t>
            </a:r>
          </a:p>
        </p:txBody>
      </p:sp>
      <p:sp>
        <p:nvSpPr>
          <p:cNvPr id="11" name="Process 10">
            <a:extLst>
              <a:ext uri="{FF2B5EF4-FFF2-40B4-BE49-F238E27FC236}">
                <a16:creationId xmlns:a16="http://schemas.microsoft.com/office/drawing/2014/main" id="{3D6853AB-EC80-2654-D1C4-F8986F53B646}"/>
              </a:ext>
            </a:extLst>
          </p:cNvPr>
          <p:cNvSpPr/>
          <p:nvPr/>
        </p:nvSpPr>
        <p:spPr>
          <a:xfrm>
            <a:off x="6705600" y="3381238"/>
            <a:ext cx="1800225" cy="994410"/>
          </a:xfrm>
          <a:prstGeom prst="flowChartProcess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12" name="Process 11">
            <a:extLst>
              <a:ext uri="{FF2B5EF4-FFF2-40B4-BE49-F238E27FC236}">
                <a16:creationId xmlns:a16="http://schemas.microsoft.com/office/drawing/2014/main" id="{D0FDC0AB-04B7-C9F2-766C-4CB51E6F2773}"/>
              </a:ext>
            </a:extLst>
          </p:cNvPr>
          <p:cNvSpPr/>
          <p:nvPr/>
        </p:nvSpPr>
        <p:spPr>
          <a:xfrm>
            <a:off x="9553575" y="3381238"/>
            <a:ext cx="1800225" cy="99441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/>
              <a:t>Machine State 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9A9AC2-E2ED-DB57-BABF-4FBC04BDFFAE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2809875" y="3878443"/>
            <a:ext cx="1047750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A8F7EE8-6584-CE95-B6B4-9A9F66D17653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657850" y="3878443"/>
            <a:ext cx="1047750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71DE5A-BC15-AD8A-B2D2-D98A804295C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8505825" y="3878443"/>
            <a:ext cx="1047750" cy="0"/>
          </a:xfrm>
          <a:prstGeom prst="straightConnector1">
            <a:avLst/>
          </a:prstGeom>
          <a:ln>
            <a:solidFill>
              <a:schemeClr val="accent3"/>
            </a:solidFill>
            <a:prstDash val="dash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105C1E4-C0C6-6132-F1EA-801039907F3F}"/>
              </a:ext>
            </a:extLst>
          </p:cNvPr>
          <p:cNvSpPr txBox="1"/>
          <p:nvPr/>
        </p:nvSpPr>
        <p:spPr>
          <a:xfrm>
            <a:off x="2866314" y="3484209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INST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164735-F17D-2AE6-1EC9-E4524BB00B13}"/>
              </a:ext>
            </a:extLst>
          </p:cNvPr>
          <p:cNvSpPr txBox="1"/>
          <p:nvPr/>
        </p:nvSpPr>
        <p:spPr>
          <a:xfrm>
            <a:off x="5714289" y="3484209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INST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9606C4-F018-C956-6D38-5747DCDE6184}"/>
              </a:ext>
            </a:extLst>
          </p:cNvPr>
          <p:cNvSpPr txBox="1"/>
          <p:nvPr/>
        </p:nvSpPr>
        <p:spPr>
          <a:xfrm>
            <a:off x="8437230" y="3484209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INST N-1</a:t>
            </a:r>
          </a:p>
        </p:txBody>
      </p:sp>
    </p:spTree>
    <p:extLst>
      <p:ext uri="{BB962C8B-B14F-4D97-AF65-F5344CB8AC3E}">
        <p14:creationId xmlns:p14="http://schemas.microsoft.com/office/powerpoint/2010/main" val="2589884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A1555-2EDC-E843-B29D-E58A2FB25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Remember the RAM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7854195-BD08-FD45-8CA8-DFEA991919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2631725"/>
              </p:ext>
            </p:extLst>
          </p:nvPr>
        </p:nvGraphicFramePr>
        <p:xfrm>
          <a:off x="1966913" y="1631950"/>
          <a:ext cx="7874479" cy="472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0274">
                  <a:extLst>
                    <a:ext uri="{9D8B030D-6E8A-4147-A177-3AD203B41FA5}">
                      <a16:colId xmlns:a16="http://schemas.microsoft.com/office/drawing/2014/main" val="4103277960"/>
                    </a:ext>
                  </a:extLst>
                </a:gridCol>
                <a:gridCol w="1525524">
                  <a:extLst>
                    <a:ext uri="{9D8B030D-6E8A-4147-A177-3AD203B41FA5}">
                      <a16:colId xmlns:a16="http://schemas.microsoft.com/office/drawing/2014/main" val="3610308237"/>
                    </a:ext>
                  </a:extLst>
                </a:gridCol>
                <a:gridCol w="1561604">
                  <a:extLst>
                    <a:ext uri="{9D8B030D-6E8A-4147-A177-3AD203B41FA5}">
                      <a16:colId xmlns:a16="http://schemas.microsoft.com/office/drawing/2014/main" val="2417730460"/>
                    </a:ext>
                  </a:extLst>
                </a:gridCol>
                <a:gridCol w="3987077">
                  <a:extLst>
                    <a:ext uri="{9D8B030D-6E8A-4147-A177-3AD203B41FA5}">
                      <a16:colId xmlns:a16="http://schemas.microsoft.com/office/drawing/2014/main" val="1370151099"/>
                    </a:ext>
                  </a:extLst>
                </a:gridCol>
              </a:tblGrid>
              <a:tr h="318756">
                <a:tc>
                  <a:txBody>
                    <a:bodyPr/>
                    <a:lstStyle/>
                    <a:p>
                      <a:pPr algn="r"/>
                      <a:r>
                        <a:rPr lang="en-NO" sz="1600" b="1" dirty="0"/>
                        <a:t>Code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/>
                        <a:t>Mnemonic</a:t>
                      </a:r>
                      <a:endParaRPr lang="en-NO" sz="1600" b="1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/>
                        <a:t>Parameter</a:t>
                      </a:r>
                      <a:endParaRPr lang="en-NO" sz="1600" b="1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 dirty="0"/>
                        <a:t>Semantic</a:t>
                      </a:r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2731257"/>
                  </a:ext>
                </a:extLst>
              </a:tr>
              <a:tr h="557824">
                <a:tc>
                  <a:txBody>
                    <a:bodyPr/>
                    <a:lstStyle/>
                    <a:p>
                      <a:pPr algn="r"/>
                      <a:r>
                        <a:rPr lang="en-NO" sz="1600" dirty="0">
                          <a:latin typeface="Share Tech Mono" panose="020B0509050000020004" pitchFamily="49" charset="77"/>
                        </a:rPr>
                        <a:t>1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 dirty="0">
                          <a:latin typeface="Share Tech Mono" panose="020B0509050000020004" pitchFamily="49" charset="77"/>
                        </a:rPr>
                        <a:t>LOAD</a:t>
                      </a: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value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dirty="0">
                          <a:latin typeface="Share Tech Mono" panose="020B0509050000020004" pitchFamily="49" charset="77"/>
                        </a:rPr>
                        <a:t>ACC := value</a:t>
                      </a:r>
                    </a:p>
                    <a:p>
                      <a:r>
                        <a:rPr lang="en-NO" sz="1600" dirty="0">
                          <a:latin typeface="Share Tech Mono" panose="020B0509050000020004" pitchFamily="49" charset="77"/>
                        </a:rPr>
                        <a:t>IP := IP + 2</a:t>
                      </a:r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6691849"/>
                  </a:ext>
                </a:extLst>
              </a:tr>
              <a:tr h="557824">
                <a:tc>
                  <a:txBody>
                    <a:bodyPr/>
                    <a:lstStyle/>
                    <a:p>
                      <a:pPr algn="r"/>
                      <a:r>
                        <a:rPr lang="en-NO" sz="1600">
                          <a:latin typeface="Share Tech Mono" panose="020B0509050000020004" pitchFamily="49" charset="77"/>
                        </a:rPr>
                        <a:t>2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>
                          <a:latin typeface="Share Tech Mono" panose="020B0509050000020004" pitchFamily="49" charset="77"/>
                        </a:rPr>
                        <a:t>ADD</a:t>
                      </a:r>
                      <a:endParaRPr lang="en-NO" sz="1600" b="1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 dirty="0">
                          <a:latin typeface="Share Tech Mono" panose="020B0509050000020004" pitchFamily="49" charset="77"/>
                        </a:rPr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 dirty="0">
                          <a:latin typeface="Share Tech Mono" panose="020B0509050000020004" pitchFamily="49" charset="77"/>
                        </a:rPr>
                        <a:t>ACC := ACC + memory[address]</a:t>
                      </a:r>
                    </a:p>
                    <a:p>
                      <a:r>
                        <a:rPr lang="en-NO" sz="1600" dirty="0">
                          <a:latin typeface="Share Tech Mono" panose="020B0509050000020004" pitchFamily="49" charset="77"/>
                        </a:rPr>
                        <a:t>IP := IP + 2</a:t>
                      </a:r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43761822"/>
                  </a:ext>
                </a:extLst>
              </a:tr>
              <a:tr h="557824">
                <a:tc>
                  <a:txBody>
                    <a:bodyPr/>
                    <a:lstStyle/>
                    <a:p>
                      <a:pPr algn="r"/>
                      <a:r>
                        <a:rPr lang="en-NO" sz="1600">
                          <a:latin typeface="Share Tech Mono" panose="020B0509050000020004" pitchFamily="49" charset="77"/>
                        </a:rPr>
                        <a:t>3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>
                          <a:latin typeface="Share Tech Mono" panose="020B0509050000020004" pitchFamily="49" charset="77"/>
                        </a:rPr>
                        <a:t>SUBTRACT</a:t>
                      </a:r>
                      <a:endParaRPr lang="en-NO" sz="1600" b="1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address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ACC := ACC - memory[address]</a:t>
                      </a:r>
                    </a:p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IP := IP + 2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84657148"/>
                  </a:ext>
                </a:extLst>
              </a:tr>
              <a:tr h="557824">
                <a:tc>
                  <a:txBody>
                    <a:bodyPr/>
                    <a:lstStyle/>
                    <a:p>
                      <a:pPr algn="r"/>
                      <a:r>
                        <a:rPr lang="en-NO" sz="1600">
                          <a:latin typeface="Share Tech Mono" panose="020B0509050000020004" pitchFamily="49" charset="77"/>
                        </a:rPr>
                        <a:t>4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>
                          <a:latin typeface="Share Tech Mono" panose="020B0509050000020004" pitchFamily="49" charset="77"/>
                        </a:rPr>
                        <a:t>STORE</a:t>
                      </a:r>
                      <a:endParaRPr lang="en-NO" sz="1600" b="1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address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 dirty="0">
                          <a:latin typeface="Share Tech Mono" panose="020B0509050000020004" pitchFamily="49" charset="77"/>
                        </a:rPr>
                        <a:t>memory[address] := ACC</a:t>
                      </a:r>
                    </a:p>
                    <a:p>
                      <a:r>
                        <a:rPr lang="en-NO" sz="1600" dirty="0">
                          <a:latin typeface="Share Tech Mono" panose="020B0509050000020004" pitchFamily="49" charset="77"/>
                        </a:rPr>
                        <a:t>IP := IP + 2</a:t>
                      </a:r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35552008"/>
                  </a:ext>
                </a:extLst>
              </a:tr>
              <a:tr h="557824">
                <a:tc>
                  <a:txBody>
                    <a:bodyPr/>
                    <a:lstStyle/>
                    <a:p>
                      <a:pPr algn="r"/>
                      <a:r>
                        <a:rPr lang="en-NO" sz="1600">
                          <a:latin typeface="Share Tech Mono" panose="020B0509050000020004" pitchFamily="49" charset="77"/>
                        </a:rPr>
                        <a:t>5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>
                          <a:latin typeface="Share Tech Mono" panose="020B0509050000020004" pitchFamily="49" charset="77"/>
                        </a:rPr>
                        <a:t>JUMP</a:t>
                      </a:r>
                      <a:endParaRPr lang="en-NO" sz="1600" b="1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address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if ACC = 0 then IP := address</a:t>
                      </a:r>
                    </a:p>
                    <a:p>
                      <a:r>
                        <a:rPr lang="en-GB" sz="1600">
                          <a:latin typeface="Share Tech Mono" panose="020B0509050000020004" pitchFamily="49" charset="77"/>
                        </a:rPr>
                        <a:t>e</a:t>
                      </a:r>
                      <a:r>
                        <a:rPr lang="en-NO" sz="1600">
                          <a:latin typeface="Share Tech Mono" panose="020B0509050000020004" pitchFamily="49" charset="77"/>
                        </a:rPr>
                        <a:t>lse IP := IP + 1 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81653106"/>
                  </a:ext>
                </a:extLst>
              </a:tr>
              <a:tr h="557824">
                <a:tc>
                  <a:txBody>
                    <a:bodyPr/>
                    <a:lstStyle/>
                    <a:p>
                      <a:pPr algn="r"/>
                      <a:r>
                        <a:rPr lang="en-NO" sz="1600">
                          <a:latin typeface="Share Tech Mono" panose="020B0509050000020004" pitchFamily="49" charset="77"/>
                        </a:rPr>
                        <a:t>6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>
                          <a:latin typeface="Share Tech Mono" panose="020B0509050000020004" pitchFamily="49" charset="77"/>
                        </a:rPr>
                        <a:t>READ</a:t>
                      </a:r>
                      <a:endParaRPr lang="en-NO" sz="1600" b="1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address 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memory[address] := input</a:t>
                      </a:r>
                    </a:p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IP := IP + 2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83511460"/>
                  </a:ext>
                </a:extLst>
              </a:tr>
              <a:tr h="557824">
                <a:tc>
                  <a:txBody>
                    <a:bodyPr/>
                    <a:lstStyle/>
                    <a:p>
                      <a:pPr algn="r"/>
                      <a:r>
                        <a:rPr lang="en-NO" sz="1600">
                          <a:latin typeface="Share Tech Mono" panose="020B0509050000020004" pitchFamily="49" charset="77"/>
                        </a:rPr>
                        <a:t>7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>
                          <a:latin typeface="Share Tech Mono" panose="020B0509050000020004" pitchFamily="49" charset="77"/>
                        </a:rPr>
                        <a:t>PRINT</a:t>
                      </a:r>
                      <a:endParaRPr lang="en-NO" sz="1600" b="1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address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output := memory[address]</a:t>
                      </a:r>
                    </a:p>
                    <a:p>
                      <a:r>
                        <a:rPr lang="en-NO" sz="1600">
                          <a:latin typeface="Share Tech Mono" panose="020B0509050000020004" pitchFamily="49" charset="77"/>
                        </a:rPr>
                        <a:t>IP := IP + 2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43863782"/>
                  </a:ext>
                </a:extLst>
              </a:tr>
              <a:tr h="318756">
                <a:tc>
                  <a:txBody>
                    <a:bodyPr/>
                    <a:lstStyle/>
                    <a:p>
                      <a:pPr algn="r"/>
                      <a:r>
                        <a:rPr lang="en-NO" sz="1600">
                          <a:latin typeface="Share Tech Mono" panose="020B0509050000020004" pitchFamily="49" charset="77"/>
                        </a:rPr>
                        <a:t>?</a:t>
                      </a:r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NO" sz="1600" b="1">
                          <a:latin typeface="Share Tech Mono" panose="020B0509050000020004" pitchFamily="49" charset="77"/>
                        </a:rPr>
                        <a:t>HALT</a:t>
                      </a:r>
                      <a:endParaRPr lang="en-NO" sz="1600" b="1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NO" sz="1600" dirty="0">
                        <a:latin typeface="Share Tech Mono" panose="020B0509050000020004" pitchFamily="49" charset="77"/>
                      </a:endParaRPr>
                    </a:p>
                  </a:txBody>
                  <a:tcPr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298490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39294-1F5B-524C-8D77-90EDBE281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11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411864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6E83FBD-37E1-DE4D-BC66-20A1DE21A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Formal Proofs of RAM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5C4D2-FE7C-2046-9B17-AA87CD0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12</a:t>
            </a:fld>
            <a:endParaRPr lang="en-NO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7B0D5A8-300D-9541-8C4D-E621EF210FEB}"/>
              </a:ext>
            </a:extLst>
          </p:cNvPr>
          <p:cNvSpPr txBox="1">
            <a:spLocks/>
          </p:cNvSpPr>
          <p:nvPr/>
        </p:nvSpPr>
        <p:spPr>
          <a:xfrm>
            <a:off x="4304664" y="2996148"/>
            <a:ext cx="3763731" cy="865704"/>
          </a:xfrm>
          <a:prstGeom prst="rect">
            <a:avLst/>
          </a:prstGeom>
          <a:solidFill>
            <a:schemeClr val="bg2"/>
          </a:solidFill>
        </p:spPr>
        <p:txBody>
          <a:bodyPr vert="horz" lIns="180000" tIns="180000" rIns="180000" bIns="18000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:= </a:t>
            </a: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+ </a:t>
            </a:r>
            <a:r>
              <a:rPr lang="en-GB" dirty="0">
                <a:solidFill>
                  <a:schemeClr val="accent6"/>
                </a:solidFill>
                <a:latin typeface="Share Tech Mono" panose="020B0509050000020004" pitchFamily="49" charset="77"/>
              </a:rPr>
              <a:t>1</a:t>
            </a:r>
            <a:endParaRPr lang="en-GB" dirty="0">
              <a:solidFill>
                <a:schemeClr val="accent6"/>
              </a:solidFill>
              <a:latin typeface="Courier New" panose="02070309020205020404" pitchFamily="49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52214C1-B11E-6341-BD37-3EE4F6C68CBE}"/>
              </a:ext>
            </a:extLst>
          </p:cNvPr>
          <p:cNvSpPr/>
          <p:nvPr/>
        </p:nvSpPr>
        <p:spPr>
          <a:xfrm>
            <a:off x="2853841" y="3199378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x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2BF01EF-A5E1-C645-B004-F32389FB2CE1}"/>
              </a:ext>
            </a:extLst>
          </p:cNvPr>
          <p:cNvSpPr txBox="1"/>
          <p:nvPr/>
        </p:nvSpPr>
        <p:spPr>
          <a:xfrm>
            <a:off x="2721348" y="2829697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E6D35AB-9366-5B47-9E02-F1C316FB7E61}"/>
              </a:ext>
            </a:extLst>
          </p:cNvPr>
          <p:cNvSpPr txBox="1"/>
          <p:nvPr/>
        </p:nvSpPr>
        <p:spPr>
          <a:xfrm>
            <a:off x="2226746" y="3223430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81FDC6B-5074-A040-9877-252DDDD37ADF}"/>
              </a:ext>
            </a:extLst>
          </p:cNvPr>
          <p:cNvSpPr/>
          <p:nvPr/>
        </p:nvSpPr>
        <p:spPr>
          <a:xfrm>
            <a:off x="861017" y="2721998"/>
            <a:ext cx="2731457" cy="14140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B0E74F5-4A4D-954B-98EA-E654462C216C}"/>
              </a:ext>
            </a:extLst>
          </p:cNvPr>
          <p:cNvSpPr txBox="1"/>
          <p:nvPr/>
        </p:nvSpPr>
        <p:spPr>
          <a:xfrm>
            <a:off x="981504" y="323012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F29056E-B528-C243-BFD6-36648F2D60E6}"/>
              </a:ext>
            </a:extLst>
          </p:cNvPr>
          <p:cNvSpPr/>
          <p:nvPr/>
        </p:nvSpPr>
        <p:spPr>
          <a:xfrm>
            <a:off x="1497992" y="320647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2C15549-AFDF-7D43-BCDF-CFFDC7C5EA9B}"/>
              </a:ext>
            </a:extLst>
          </p:cNvPr>
          <p:cNvSpPr txBox="1"/>
          <p:nvPr/>
        </p:nvSpPr>
        <p:spPr>
          <a:xfrm>
            <a:off x="1092112" y="3647507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30019B7-2D29-4843-8623-4A61C3145503}"/>
              </a:ext>
            </a:extLst>
          </p:cNvPr>
          <p:cNvSpPr/>
          <p:nvPr/>
        </p:nvSpPr>
        <p:spPr>
          <a:xfrm>
            <a:off x="1497992" y="362385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0C82455-0793-844C-8F08-4C1BF3446044}"/>
              </a:ext>
            </a:extLst>
          </p:cNvPr>
          <p:cNvSpPr txBox="1"/>
          <p:nvPr/>
        </p:nvSpPr>
        <p:spPr>
          <a:xfrm>
            <a:off x="1531410" y="2821031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45E6E2C-90A0-C74C-84E8-EDD8C76371C9}"/>
              </a:ext>
            </a:extLst>
          </p:cNvPr>
          <p:cNvSpPr/>
          <p:nvPr/>
        </p:nvSpPr>
        <p:spPr>
          <a:xfrm>
            <a:off x="10781192" y="3199378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x+1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D73F18B-A9C1-B240-BB70-7BB38AFDF1C8}"/>
              </a:ext>
            </a:extLst>
          </p:cNvPr>
          <p:cNvSpPr txBox="1"/>
          <p:nvPr/>
        </p:nvSpPr>
        <p:spPr>
          <a:xfrm>
            <a:off x="10648699" y="2829697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B06E5B4-F111-FB49-9F42-EE96192DC5F5}"/>
              </a:ext>
            </a:extLst>
          </p:cNvPr>
          <p:cNvSpPr txBox="1"/>
          <p:nvPr/>
        </p:nvSpPr>
        <p:spPr>
          <a:xfrm>
            <a:off x="10154097" y="3223430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CFCFE67-787A-F04A-ACA4-23BDA0FB7C94}"/>
              </a:ext>
            </a:extLst>
          </p:cNvPr>
          <p:cNvSpPr/>
          <p:nvPr/>
        </p:nvSpPr>
        <p:spPr>
          <a:xfrm>
            <a:off x="8788368" y="2721998"/>
            <a:ext cx="2731457" cy="14140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70D1B5-14E6-334B-BAAA-9616705FA648}"/>
              </a:ext>
            </a:extLst>
          </p:cNvPr>
          <p:cNvSpPr txBox="1"/>
          <p:nvPr/>
        </p:nvSpPr>
        <p:spPr>
          <a:xfrm>
            <a:off x="8908855" y="323012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E07EF33-FDBA-F54D-A89E-73D4C2ABADB2}"/>
              </a:ext>
            </a:extLst>
          </p:cNvPr>
          <p:cNvSpPr/>
          <p:nvPr/>
        </p:nvSpPr>
        <p:spPr>
          <a:xfrm>
            <a:off x="9425343" y="320647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1AC5B0C-2B42-474F-9469-1038607A3675}"/>
              </a:ext>
            </a:extLst>
          </p:cNvPr>
          <p:cNvSpPr txBox="1"/>
          <p:nvPr/>
        </p:nvSpPr>
        <p:spPr>
          <a:xfrm>
            <a:off x="9019463" y="3647507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F06F974-F3E5-7D40-B919-688597ED6C60}"/>
              </a:ext>
            </a:extLst>
          </p:cNvPr>
          <p:cNvSpPr/>
          <p:nvPr/>
        </p:nvSpPr>
        <p:spPr>
          <a:xfrm>
            <a:off x="9425343" y="362385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E2F764F-0E10-A246-915E-B5B18A919F6C}"/>
              </a:ext>
            </a:extLst>
          </p:cNvPr>
          <p:cNvSpPr txBox="1"/>
          <p:nvPr/>
        </p:nvSpPr>
        <p:spPr>
          <a:xfrm>
            <a:off x="9458761" y="2821031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97C096E-469D-B843-BB07-6AE811B5AB09}"/>
              </a:ext>
            </a:extLst>
          </p:cNvPr>
          <p:cNvCxnSpPr>
            <a:cxnSpLocks/>
            <a:stCxn id="70" idx="3"/>
            <a:endCxn id="10" idx="1"/>
          </p:cNvCxnSpPr>
          <p:nvPr/>
        </p:nvCxnSpPr>
        <p:spPr>
          <a:xfrm>
            <a:off x="3592474" y="3429000"/>
            <a:ext cx="71219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7FDA1F8-C6BA-0A48-8510-0F9333531C98}"/>
              </a:ext>
            </a:extLst>
          </p:cNvPr>
          <p:cNvCxnSpPr>
            <a:cxnSpLocks/>
            <a:stCxn id="10" idx="3"/>
            <a:endCxn id="79" idx="1"/>
          </p:cNvCxnSpPr>
          <p:nvPr/>
        </p:nvCxnSpPr>
        <p:spPr>
          <a:xfrm>
            <a:off x="8068395" y="3429000"/>
            <a:ext cx="71997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59AE3999-F2EC-AA47-B7DD-CE754C213DC7}"/>
              </a:ext>
            </a:extLst>
          </p:cNvPr>
          <p:cNvSpPr txBox="1"/>
          <p:nvPr/>
        </p:nvSpPr>
        <p:spPr>
          <a:xfrm>
            <a:off x="838200" y="4159650"/>
            <a:ext cx="2064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E</a:t>
            </a:r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xecutor </a:t>
            </a:r>
            <a:r>
              <a:rPr lang="en-NO" b="1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before</a:t>
            </a:r>
          </a:p>
          <a:p>
            <a:endParaRPr lang="en-NO" i="1" dirty="0">
              <a:solidFill>
                <a:schemeClr val="bg2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D470861C-7116-3745-B426-EBE1E150E780}"/>
              </a:ext>
            </a:extLst>
          </p:cNvPr>
          <p:cNvSpPr txBox="1"/>
          <p:nvPr/>
        </p:nvSpPr>
        <p:spPr>
          <a:xfrm>
            <a:off x="5259957" y="3951336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Pseudo-code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923C0F7-916A-6446-BBAA-EDFB5E27E53E}"/>
              </a:ext>
            </a:extLst>
          </p:cNvPr>
          <p:cNvSpPr txBox="1"/>
          <p:nvPr/>
        </p:nvSpPr>
        <p:spPr>
          <a:xfrm>
            <a:off x="8702143" y="4214426"/>
            <a:ext cx="18710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E</a:t>
            </a:r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xecutor </a:t>
            </a:r>
            <a:r>
              <a:rPr lang="en-NO" b="1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after</a:t>
            </a:r>
          </a:p>
          <a:p>
            <a:endParaRPr lang="en-NO" i="1" dirty="0">
              <a:solidFill>
                <a:schemeClr val="bg2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3001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7" grpId="0" animBg="1"/>
      <p:bldP spid="68" grpId="0"/>
      <p:bldP spid="69" grpId="0"/>
      <p:bldP spid="70" grpId="0" animBg="1"/>
      <p:bldP spid="71" grpId="0"/>
      <p:bldP spid="72" grpId="0" animBg="1"/>
      <p:bldP spid="73" grpId="0"/>
      <p:bldP spid="74" grpId="0" animBg="1"/>
      <p:bldP spid="75" grpId="0"/>
      <p:bldP spid="76" grpId="0" animBg="1"/>
      <p:bldP spid="77" grpId="0"/>
      <p:bldP spid="78" grpId="0"/>
      <p:bldP spid="79" grpId="0" animBg="1"/>
      <p:bldP spid="80" grpId="0"/>
      <p:bldP spid="81" grpId="0" animBg="1"/>
      <p:bldP spid="82" grpId="0"/>
      <p:bldP spid="83" grpId="0" animBg="1"/>
      <p:bldP spid="84" grpId="0"/>
      <p:bldP spid="91" grpId="0"/>
      <p:bldP spid="92" grpId="0"/>
      <p:bldP spid="9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6E83FBD-37E1-DE4D-BC66-20A1DE21A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Proving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5C4D2-FE7C-2046-9B17-AA87CD0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13</a:t>
            </a:fld>
            <a:endParaRPr lang="en-NO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05205CF7-E229-224F-AE28-FA3EFE236B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9506" y="4300456"/>
            <a:ext cx="2529155" cy="1574145"/>
          </a:xfrm>
          <a:solidFill>
            <a:schemeClr val="bg2"/>
          </a:solidFill>
        </p:spPr>
        <p:txBody>
          <a:bodyPr lIns="180000" tIns="180000" rIns="180000" bIns="180000" anchor="ctr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load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b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</a:b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add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 </a:t>
            </a:r>
            <a:b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</a:b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store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each</a:t>
            </a:r>
            <a:endParaRPr lang="en-GB" dirty="0">
              <a:solidFill>
                <a:srgbClr val="4C566A"/>
              </a:solidFill>
              <a:latin typeface="Share Tech Mono" panose="020B0509050000020004" pitchFamily="49" charset="77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7B0D5A8-300D-9541-8C4D-E621EF210FEB}"/>
              </a:ext>
            </a:extLst>
          </p:cNvPr>
          <p:cNvSpPr txBox="1">
            <a:spLocks/>
          </p:cNvSpPr>
          <p:nvPr/>
        </p:nvSpPr>
        <p:spPr>
          <a:xfrm>
            <a:off x="838200" y="2267918"/>
            <a:ext cx="3097696" cy="865704"/>
          </a:xfrm>
          <a:prstGeom prst="rect">
            <a:avLst/>
          </a:prstGeom>
          <a:solidFill>
            <a:schemeClr val="bg2"/>
          </a:solidFill>
        </p:spPr>
        <p:txBody>
          <a:bodyPr vert="horz" lIns="180000" tIns="180000" rIns="180000" bIns="18000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:= </a:t>
            </a: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+ </a:t>
            </a:r>
            <a:r>
              <a:rPr lang="en-GB" dirty="0">
                <a:solidFill>
                  <a:schemeClr val="accent6"/>
                </a:solidFill>
                <a:latin typeface="Share Tech Mono" panose="020B0509050000020004" pitchFamily="49" charset="77"/>
              </a:rPr>
              <a:t>1</a:t>
            </a:r>
            <a:endParaRPr lang="en-GB" dirty="0">
              <a:solidFill>
                <a:schemeClr val="accent6"/>
              </a:solidFill>
              <a:latin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66A888-B654-9B4E-80D9-A14758459D09}"/>
              </a:ext>
            </a:extLst>
          </p:cNvPr>
          <p:cNvSpPr txBox="1"/>
          <p:nvPr/>
        </p:nvSpPr>
        <p:spPr>
          <a:xfrm>
            <a:off x="838200" y="1858462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Pseudo-code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07FD6C-8FCB-FE44-B1DA-6826E4F855E4}"/>
              </a:ext>
            </a:extLst>
          </p:cNvPr>
          <p:cNvSpPr txBox="1"/>
          <p:nvPr/>
        </p:nvSpPr>
        <p:spPr>
          <a:xfrm>
            <a:off x="839506" y="3931124"/>
            <a:ext cx="190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RAM assembly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2BFC43-2B37-2942-ACE7-7B1B3E728F5E}"/>
              </a:ext>
            </a:extLst>
          </p:cNvPr>
          <p:cNvSpPr/>
          <p:nvPr/>
        </p:nvSpPr>
        <p:spPr>
          <a:xfrm>
            <a:off x="6535530" y="2523256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7FE720-8F89-3D4A-8B99-DE7F7FC36625}"/>
              </a:ext>
            </a:extLst>
          </p:cNvPr>
          <p:cNvSpPr txBox="1"/>
          <p:nvPr/>
        </p:nvSpPr>
        <p:spPr>
          <a:xfrm>
            <a:off x="6403037" y="2153575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D738EF-60EC-E94A-AF0B-92B0AAEC8768}"/>
              </a:ext>
            </a:extLst>
          </p:cNvPr>
          <p:cNvSpPr txBox="1"/>
          <p:nvPr/>
        </p:nvSpPr>
        <p:spPr>
          <a:xfrm>
            <a:off x="5908435" y="2547308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66E2CB-B916-3544-A5CD-4346D992AA6F}"/>
              </a:ext>
            </a:extLst>
          </p:cNvPr>
          <p:cNvSpPr/>
          <p:nvPr/>
        </p:nvSpPr>
        <p:spPr>
          <a:xfrm>
            <a:off x="4586017" y="2043128"/>
            <a:ext cx="2731457" cy="39336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1D559B-5723-FC45-8DBB-ADFD238EE2A1}"/>
              </a:ext>
            </a:extLst>
          </p:cNvPr>
          <p:cNvSpPr txBox="1"/>
          <p:nvPr/>
        </p:nvSpPr>
        <p:spPr>
          <a:xfrm>
            <a:off x="4663193" y="255400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E018D1-B78C-B648-99BE-AEACC7672310}"/>
              </a:ext>
            </a:extLst>
          </p:cNvPr>
          <p:cNvSpPr/>
          <p:nvPr/>
        </p:nvSpPr>
        <p:spPr>
          <a:xfrm>
            <a:off x="5179681" y="2530355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6C93CF-9E7E-0D4F-BD4F-FC435F9278CA}"/>
              </a:ext>
            </a:extLst>
          </p:cNvPr>
          <p:cNvSpPr txBox="1"/>
          <p:nvPr/>
        </p:nvSpPr>
        <p:spPr>
          <a:xfrm>
            <a:off x="4773801" y="2971385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FEC5AC6-BC87-3147-A238-443AF822317F}"/>
              </a:ext>
            </a:extLst>
          </p:cNvPr>
          <p:cNvSpPr/>
          <p:nvPr/>
        </p:nvSpPr>
        <p:spPr>
          <a:xfrm>
            <a:off x="5179681" y="294773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3D435F-495C-6340-B1A3-C6F978A09875}"/>
              </a:ext>
            </a:extLst>
          </p:cNvPr>
          <p:cNvSpPr txBox="1"/>
          <p:nvPr/>
        </p:nvSpPr>
        <p:spPr>
          <a:xfrm>
            <a:off x="5213099" y="214490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E66BD45-78FC-5444-89DD-3CCF4F76152D}"/>
              </a:ext>
            </a:extLst>
          </p:cNvPr>
          <p:cNvSpPr/>
          <p:nvPr/>
        </p:nvSpPr>
        <p:spPr>
          <a:xfrm>
            <a:off x="6535530" y="2941041"/>
            <a:ext cx="583324" cy="362606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2731452-1780-0440-B610-1BA0B8E669E9}"/>
              </a:ext>
            </a:extLst>
          </p:cNvPr>
          <p:cNvSpPr/>
          <p:nvPr/>
        </p:nvSpPr>
        <p:spPr>
          <a:xfrm>
            <a:off x="6535530" y="3373051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LOAD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247D706-8439-204F-AD7D-F0E6A0366324}"/>
              </a:ext>
            </a:extLst>
          </p:cNvPr>
          <p:cNvSpPr txBox="1"/>
          <p:nvPr/>
        </p:nvSpPr>
        <p:spPr>
          <a:xfrm>
            <a:off x="6240255" y="3373051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3D1CFF0-A858-BA44-BF46-C51C7905731E}"/>
              </a:ext>
            </a:extLst>
          </p:cNvPr>
          <p:cNvSpPr/>
          <p:nvPr/>
        </p:nvSpPr>
        <p:spPr>
          <a:xfrm>
            <a:off x="6535529" y="379180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12C2B3-F2E8-E348-8400-3115C822AC16}"/>
              </a:ext>
            </a:extLst>
          </p:cNvPr>
          <p:cNvSpPr txBox="1"/>
          <p:nvPr/>
        </p:nvSpPr>
        <p:spPr>
          <a:xfrm>
            <a:off x="6000768" y="380383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y+1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70808F8-30E4-F345-9432-FDE48DF6F752}"/>
              </a:ext>
            </a:extLst>
          </p:cNvPr>
          <p:cNvSpPr/>
          <p:nvPr/>
        </p:nvSpPr>
        <p:spPr>
          <a:xfrm>
            <a:off x="6530509" y="4210820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ADD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8082800-1F70-7748-8273-E588A1C2B4DE}"/>
              </a:ext>
            </a:extLst>
          </p:cNvPr>
          <p:cNvSpPr txBox="1"/>
          <p:nvPr/>
        </p:nvSpPr>
        <p:spPr>
          <a:xfrm>
            <a:off x="6014020" y="421082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y+2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091C8A6-9682-A641-927B-A93F966F6EFC}"/>
              </a:ext>
            </a:extLst>
          </p:cNvPr>
          <p:cNvSpPr/>
          <p:nvPr/>
        </p:nvSpPr>
        <p:spPr>
          <a:xfrm>
            <a:off x="6530508" y="4629578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83C5ED-4B78-DC48-BD60-76B3C16FCD26}"/>
              </a:ext>
            </a:extLst>
          </p:cNvPr>
          <p:cNvSpPr txBox="1"/>
          <p:nvPr/>
        </p:nvSpPr>
        <p:spPr>
          <a:xfrm>
            <a:off x="5995747" y="4641604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y+3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1FEC9C6-01E5-1546-B429-584F93EF94FA}"/>
              </a:ext>
            </a:extLst>
          </p:cNvPr>
          <p:cNvSpPr/>
          <p:nvPr/>
        </p:nvSpPr>
        <p:spPr>
          <a:xfrm>
            <a:off x="6541175" y="504858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STO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30D35E5-9CE6-7E40-8500-89F0A74E370A}"/>
              </a:ext>
            </a:extLst>
          </p:cNvPr>
          <p:cNvSpPr txBox="1"/>
          <p:nvPr/>
        </p:nvSpPr>
        <p:spPr>
          <a:xfrm>
            <a:off x="6024686" y="504858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y+4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E6C346A-7CDD-CE4B-9B9F-7F84ADC77D4C}"/>
              </a:ext>
            </a:extLst>
          </p:cNvPr>
          <p:cNvSpPr/>
          <p:nvPr/>
        </p:nvSpPr>
        <p:spPr>
          <a:xfrm>
            <a:off x="6541174" y="546734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01C0F8-64FD-1343-8478-116A052F4028}"/>
              </a:ext>
            </a:extLst>
          </p:cNvPr>
          <p:cNvSpPr txBox="1"/>
          <p:nvPr/>
        </p:nvSpPr>
        <p:spPr>
          <a:xfrm>
            <a:off x="6006413" y="547937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y+5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2C6B00A-A22A-D74B-8F06-7D4EED1B5880}"/>
              </a:ext>
            </a:extLst>
          </p:cNvPr>
          <p:cNvSpPr/>
          <p:nvPr/>
        </p:nvSpPr>
        <p:spPr>
          <a:xfrm>
            <a:off x="6530508" y="3362251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LOAD</a:t>
            </a: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6237ECEF-2219-3B45-96F8-EF43C0C4EAAC}"/>
              </a:ext>
            </a:extLst>
          </p:cNvPr>
          <p:cNvCxnSpPr>
            <a:cxnSpLocks/>
            <a:stCxn id="23" idx="2"/>
            <a:endCxn id="59" idx="1"/>
          </p:cNvCxnSpPr>
          <p:nvPr/>
        </p:nvCxnSpPr>
        <p:spPr>
          <a:xfrm rot="16200000" flipH="1">
            <a:off x="5739807" y="3041879"/>
            <a:ext cx="231985" cy="768912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29F870B4-B397-6541-9FEB-1790330302A1}"/>
              </a:ext>
            </a:extLst>
          </p:cNvPr>
          <p:cNvSpPr/>
          <p:nvPr/>
        </p:nvSpPr>
        <p:spPr>
          <a:xfrm>
            <a:off x="10484343" y="2523256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x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3B18061-6CAC-9446-BA91-E0FD6346600D}"/>
              </a:ext>
            </a:extLst>
          </p:cNvPr>
          <p:cNvSpPr txBox="1"/>
          <p:nvPr/>
        </p:nvSpPr>
        <p:spPr>
          <a:xfrm>
            <a:off x="10351850" y="2153575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1984EC2-2FF1-EF47-AF09-C35B8E4AE99E}"/>
              </a:ext>
            </a:extLst>
          </p:cNvPr>
          <p:cNvSpPr txBox="1"/>
          <p:nvPr/>
        </p:nvSpPr>
        <p:spPr>
          <a:xfrm>
            <a:off x="9857248" y="2547308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09789A1-2ED7-CB40-8A9A-CFC7E1EA7B8F}"/>
              </a:ext>
            </a:extLst>
          </p:cNvPr>
          <p:cNvSpPr/>
          <p:nvPr/>
        </p:nvSpPr>
        <p:spPr>
          <a:xfrm>
            <a:off x="8534830" y="2043128"/>
            <a:ext cx="2731457" cy="39336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8E2A6B6-79D2-1C49-8E3E-4CAB4898454C}"/>
              </a:ext>
            </a:extLst>
          </p:cNvPr>
          <p:cNvSpPr txBox="1"/>
          <p:nvPr/>
        </p:nvSpPr>
        <p:spPr>
          <a:xfrm>
            <a:off x="8612006" y="255400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C4952C7-3CC5-6A44-8DB2-4DCF0F25FF58}"/>
              </a:ext>
            </a:extLst>
          </p:cNvPr>
          <p:cNvSpPr/>
          <p:nvPr/>
        </p:nvSpPr>
        <p:spPr>
          <a:xfrm>
            <a:off x="9128494" y="2530355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A0B4943-960A-8A4C-8AC2-62DA2AB3C53B}"/>
              </a:ext>
            </a:extLst>
          </p:cNvPr>
          <p:cNvSpPr txBox="1"/>
          <p:nvPr/>
        </p:nvSpPr>
        <p:spPr>
          <a:xfrm>
            <a:off x="8722614" y="2971385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A5BA606-5511-584F-9C84-A626B0F814BA}"/>
              </a:ext>
            </a:extLst>
          </p:cNvPr>
          <p:cNvSpPr/>
          <p:nvPr/>
        </p:nvSpPr>
        <p:spPr>
          <a:xfrm>
            <a:off x="9128494" y="294773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y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577E3CB-0AEA-AE4E-A850-84F2130BC875}"/>
              </a:ext>
            </a:extLst>
          </p:cNvPr>
          <p:cNvSpPr txBox="1"/>
          <p:nvPr/>
        </p:nvSpPr>
        <p:spPr>
          <a:xfrm>
            <a:off x="9161912" y="214490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AA0DC40-3BB8-3843-B481-DF3505488F30}"/>
              </a:ext>
            </a:extLst>
          </p:cNvPr>
          <p:cNvSpPr/>
          <p:nvPr/>
        </p:nvSpPr>
        <p:spPr>
          <a:xfrm>
            <a:off x="10484343" y="2941041"/>
            <a:ext cx="583324" cy="362606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5A51245-5AB1-3F46-871A-165FE2DC698F}"/>
              </a:ext>
            </a:extLst>
          </p:cNvPr>
          <p:cNvSpPr/>
          <p:nvPr/>
        </p:nvSpPr>
        <p:spPr>
          <a:xfrm>
            <a:off x="10484343" y="3373051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LOAD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5045812-8114-7847-BA9E-D1782838AB0E}"/>
              </a:ext>
            </a:extLst>
          </p:cNvPr>
          <p:cNvSpPr txBox="1"/>
          <p:nvPr/>
        </p:nvSpPr>
        <p:spPr>
          <a:xfrm>
            <a:off x="10189068" y="3373051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1DE6021-2675-A345-AF27-D1C1F3502DC2}"/>
              </a:ext>
            </a:extLst>
          </p:cNvPr>
          <p:cNvSpPr/>
          <p:nvPr/>
        </p:nvSpPr>
        <p:spPr>
          <a:xfrm>
            <a:off x="10484342" y="379180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4B95FCA-A8A8-2D4C-8DBA-E84A72565250}"/>
              </a:ext>
            </a:extLst>
          </p:cNvPr>
          <p:cNvSpPr txBox="1"/>
          <p:nvPr/>
        </p:nvSpPr>
        <p:spPr>
          <a:xfrm>
            <a:off x="9949581" y="380383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y+1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E4F5447-447A-A640-806C-80165105636A}"/>
              </a:ext>
            </a:extLst>
          </p:cNvPr>
          <p:cNvSpPr/>
          <p:nvPr/>
        </p:nvSpPr>
        <p:spPr>
          <a:xfrm>
            <a:off x="10479322" y="4210820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ADD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17B465B-6BA9-9344-B008-627F9875EDC5}"/>
              </a:ext>
            </a:extLst>
          </p:cNvPr>
          <p:cNvSpPr txBox="1"/>
          <p:nvPr/>
        </p:nvSpPr>
        <p:spPr>
          <a:xfrm>
            <a:off x="9962833" y="421082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y+2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ECFF3CA-CD8B-2A48-987B-DADB7CE7667F}"/>
              </a:ext>
            </a:extLst>
          </p:cNvPr>
          <p:cNvSpPr/>
          <p:nvPr/>
        </p:nvSpPr>
        <p:spPr>
          <a:xfrm>
            <a:off x="10479321" y="4629578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7BDEE58-6304-0E41-924F-5AB0592E1543}"/>
              </a:ext>
            </a:extLst>
          </p:cNvPr>
          <p:cNvSpPr txBox="1"/>
          <p:nvPr/>
        </p:nvSpPr>
        <p:spPr>
          <a:xfrm>
            <a:off x="9944560" y="4641604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y+3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97E5281-866D-DA4A-93D4-9F92DE7E7DBD}"/>
              </a:ext>
            </a:extLst>
          </p:cNvPr>
          <p:cNvSpPr/>
          <p:nvPr/>
        </p:nvSpPr>
        <p:spPr>
          <a:xfrm>
            <a:off x="10489988" y="504858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STO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DAE098F-1480-D24B-B4F6-AC7F1A91D0D8}"/>
              </a:ext>
            </a:extLst>
          </p:cNvPr>
          <p:cNvSpPr txBox="1"/>
          <p:nvPr/>
        </p:nvSpPr>
        <p:spPr>
          <a:xfrm>
            <a:off x="9973499" y="504858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y+4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A2855D6-B55C-924B-AB9B-A5AC832E5B4A}"/>
              </a:ext>
            </a:extLst>
          </p:cNvPr>
          <p:cNvSpPr/>
          <p:nvPr/>
        </p:nvSpPr>
        <p:spPr>
          <a:xfrm>
            <a:off x="10489987" y="546734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0EC5E51-1D27-8042-9E92-EDD1285EA2E2}"/>
              </a:ext>
            </a:extLst>
          </p:cNvPr>
          <p:cNvSpPr txBox="1"/>
          <p:nvPr/>
        </p:nvSpPr>
        <p:spPr>
          <a:xfrm>
            <a:off x="9955226" y="547937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y+5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53AFF65-B0A2-864A-8D8C-CBBFF1244E69}"/>
              </a:ext>
            </a:extLst>
          </p:cNvPr>
          <p:cNvSpPr/>
          <p:nvPr/>
        </p:nvSpPr>
        <p:spPr>
          <a:xfrm>
            <a:off x="10479321" y="3362251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LOAD</a:t>
            </a:r>
          </a:p>
        </p:txBody>
      </p: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3D77BACD-2CF2-6F40-B698-8B776C98B9BF}"/>
              </a:ext>
            </a:extLst>
          </p:cNvPr>
          <p:cNvCxnSpPr>
            <a:cxnSpLocks/>
            <a:stCxn id="81" idx="2"/>
            <a:endCxn id="85" idx="1"/>
          </p:cNvCxnSpPr>
          <p:nvPr/>
        </p:nvCxnSpPr>
        <p:spPr>
          <a:xfrm rot="16200000" flipH="1">
            <a:off x="9688620" y="3041879"/>
            <a:ext cx="231985" cy="768912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74F37797-CEEA-F049-BE83-587235E20713}"/>
              </a:ext>
            </a:extLst>
          </p:cNvPr>
          <p:cNvSpPr/>
          <p:nvPr/>
        </p:nvSpPr>
        <p:spPr>
          <a:xfrm>
            <a:off x="9140364" y="2529951"/>
            <a:ext cx="583324" cy="36260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39ABE3E2-E16C-7B43-9FDF-75FB777C4343}"/>
              </a:ext>
            </a:extLst>
          </p:cNvPr>
          <p:cNvSpPr/>
          <p:nvPr/>
        </p:nvSpPr>
        <p:spPr>
          <a:xfrm>
            <a:off x="6537065" y="3779783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6FCA02EF-64E2-5649-98F3-09040938E3C6}"/>
              </a:ext>
            </a:extLst>
          </p:cNvPr>
          <p:cNvSpPr/>
          <p:nvPr/>
        </p:nvSpPr>
        <p:spPr>
          <a:xfrm>
            <a:off x="10479321" y="3787566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3E251A2-780A-AF49-8557-F9437AECFCF5}"/>
              </a:ext>
            </a:extLst>
          </p:cNvPr>
          <p:cNvSpPr/>
          <p:nvPr/>
        </p:nvSpPr>
        <p:spPr>
          <a:xfrm>
            <a:off x="9138834" y="2947333"/>
            <a:ext cx="583324" cy="36260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Share Tech Mono" panose="020B0509050000020004" pitchFamily="49" charset="77"/>
              </a:rPr>
              <a:t>y</a:t>
            </a:r>
            <a:r>
              <a:rPr lang="en-NO" sz="1400" dirty="0">
                <a:latin typeface="Share Tech Mono" panose="020B0509050000020004" pitchFamily="49" charset="77"/>
              </a:rPr>
              <a:t>+2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F68E51BD-EAD1-AF44-AB62-980211548406}"/>
              </a:ext>
            </a:extLst>
          </p:cNvPr>
          <p:cNvSpPr/>
          <p:nvPr/>
        </p:nvSpPr>
        <p:spPr>
          <a:xfrm>
            <a:off x="10489987" y="4204758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ADD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DEB0263C-120A-6042-AF38-724C317F34E8}"/>
              </a:ext>
            </a:extLst>
          </p:cNvPr>
          <p:cNvSpPr/>
          <p:nvPr/>
        </p:nvSpPr>
        <p:spPr>
          <a:xfrm>
            <a:off x="10489987" y="4633501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cxnSp>
        <p:nvCxnSpPr>
          <p:cNvPr id="106" name="Elbow Connector 105">
            <a:extLst>
              <a:ext uri="{FF2B5EF4-FFF2-40B4-BE49-F238E27FC236}">
                <a16:creationId xmlns:a16="http://schemas.microsoft.com/office/drawing/2014/main" id="{ECCEA51B-D137-2441-B0B3-B51AE249172A}"/>
              </a:ext>
            </a:extLst>
          </p:cNvPr>
          <p:cNvCxnSpPr>
            <a:cxnSpLocks/>
            <a:stCxn id="101" idx="2"/>
            <a:endCxn id="89" idx="1"/>
          </p:cNvCxnSpPr>
          <p:nvPr/>
        </p:nvCxnSpPr>
        <p:spPr>
          <a:xfrm rot="16200000" flipH="1">
            <a:off x="9161585" y="3578849"/>
            <a:ext cx="1070158" cy="53233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5E6CC8B1-ACCB-D643-8BD8-45058B74DACD}"/>
              </a:ext>
            </a:extLst>
          </p:cNvPr>
          <p:cNvGrpSpPr/>
          <p:nvPr/>
        </p:nvGrpSpPr>
        <p:grpSpPr>
          <a:xfrm>
            <a:off x="7454559" y="583114"/>
            <a:ext cx="3951872" cy="711781"/>
            <a:chOff x="6403037" y="544754"/>
            <a:chExt cx="3951872" cy="71178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7794DBB-F250-5243-A9A6-D0331988EB05}"/>
                </a:ext>
              </a:extLst>
            </p:cNvPr>
            <p:cNvSpPr/>
            <p:nvPr/>
          </p:nvSpPr>
          <p:spPr>
            <a:xfrm>
              <a:off x="8513480" y="577480"/>
              <a:ext cx="184142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NO" dirty="0">
                  <a:latin typeface="Share Tech Mono" panose="020B0509050000020004" pitchFamily="49" charset="77"/>
                </a:rPr>
                <a:t>ACC := value</a:t>
              </a:r>
            </a:p>
            <a:p>
              <a:r>
                <a:rPr lang="en-NO" dirty="0">
                  <a:latin typeface="Share Tech Mono" panose="020B0509050000020004" pitchFamily="49" charset="77"/>
                </a:rPr>
                <a:t>IP := IP + 2</a:t>
              </a:r>
            </a:p>
          </p:txBody>
        </p:sp>
        <p:sp>
          <p:nvSpPr>
            <p:cNvPr id="19" name="Left Brace 18">
              <a:extLst>
                <a:ext uri="{FF2B5EF4-FFF2-40B4-BE49-F238E27FC236}">
                  <a16:creationId xmlns:a16="http://schemas.microsoft.com/office/drawing/2014/main" id="{99490BF8-1E79-A249-B666-33B5E604FD4A}"/>
                </a:ext>
              </a:extLst>
            </p:cNvPr>
            <p:cNvSpPr/>
            <p:nvPr/>
          </p:nvSpPr>
          <p:spPr>
            <a:xfrm>
              <a:off x="8278820" y="544754"/>
              <a:ext cx="209134" cy="711781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0F8C180B-DC4E-C04C-A07D-516C5A6AD56B}"/>
                </a:ext>
              </a:extLst>
            </p:cNvPr>
            <p:cNvSpPr/>
            <p:nvPr/>
          </p:nvSpPr>
          <p:spPr>
            <a:xfrm>
              <a:off x="6403037" y="715978"/>
              <a:ext cx="184142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NO" dirty="0">
                  <a:latin typeface="Share Tech Mono" panose="020B0509050000020004" pitchFamily="49" charset="77"/>
                </a:rPr>
                <a:t>LOAD value</a:t>
              </a:r>
            </a:p>
          </p:txBody>
        </p:sp>
      </p:grp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59282658-045C-5D4D-81E4-ACA129414D83}"/>
              </a:ext>
            </a:extLst>
          </p:cNvPr>
          <p:cNvCxnSpPr>
            <a:cxnSpLocks/>
          </p:cNvCxnSpPr>
          <p:nvPr/>
        </p:nvCxnSpPr>
        <p:spPr>
          <a:xfrm>
            <a:off x="7317474" y="4009929"/>
            <a:ext cx="121735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Content Placeholder 4">
            <a:extLst>
              <a:ext uri="{FF2B5EF4-FFF2-40B4-BE49-F238E27FC236}">
                <a16:creationId xmlns:a16="http://schemas.microsoft.com/office/drawing/2014/main" id="{AFDEA5A2-541D-0A49-8F39-F7E77CB6BAEB}"/>
              </a:ext>
            </a:extLst>
          </p:cNvPr>
          <p:cNvSpPr txBox="1">
            <a:spLocks/>
          </p:cNvSpPr>
          <p:nvPr/>
        </p:nvSpPr>
        <p:spPr>
          <a:xfrm>
            <a:off x="845422" y="4323064"/>
            <a:ext cx="2529155" cy="1574145"/>
          </a:xfrm>
          <a:prstGeom prst="rect">
            <a:avLst/>
          </a:prstGeom>
          <a:solidFill>
            <a:schemeClr val="bg2"/>
          </a:solidFill>
        </p:spPr>
        <p:txBody>
          <a:bodyPr vert="horz" lIns="180000" tIns="180000" rIns="180000" bIns="18000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81A1C1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load</a:t>
            </a:r>
            <a:r>
              <a:rPr lang="en-GB" dirty="0">
                <a:solidFill>
                  <a:srgbClr val="4C566A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1</a:t>
            </a:r>
            <a:r>
              <a:rPr lang="en-GB" dirty="0">
                <a:solidFill>
                  <a:srgbClr val="4C566A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 </a:t>
            </a:r>
            <a:b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</a:b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add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 </a:t>
            </a:r>
            <a:b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</a:b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store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each</a:t>
            </a:r>
            <a:endParaRPr lang="en-GB" dirty="0">
              <a:solidFill>
                <a:srgbClr val="4C566A"/>
              </a:solidFill>
              <a:latin typeface="Share Tech Mono" panose="020B050905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0420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 animBg="1"/>
      <p:bldP spid="13" grpId="0"/>
      <p:bldP spid="14" grpId="0" animBg="1"/>
      <p:bldP spid="15" grpId="0"/>
      <p:bldP spid="16" grpId="0"/>
      <p:bldP spid="18" grpId="0" animBg="1"/>
      <p:bldP spid="20" grpId="0"/>
      <p:bldP spid="21" grpId="0" animBg="1"/>
      <p:bldP spid="22" grpId="0"/>
      <p:bldP spid="23" grpId="0" animBg="1"/>
      <p:bldP spid="24" grpId="0"/>
      <p:bldP spid="53" grpId="0" animBg="1"/>
      <p:bldP spid="57" grpId="0" animBg="1"/>
      <p:bldP spid="59" grpId="0"/>
      <p:bldP spid="62" grpId="0" animBg="1"/>
      <p:bldP spid="63" grpId="0"/>
      <p:bldP spid="65" grpId="0" animBg="1"/>
      <p:bldP spid="66" grpId="0"/>
      <p:bldP spid="67" grpId="0" animBg="1"/>
      <p:bldP spid="68" grpId="0"/>
      <p:bldP spid="69" grpId="0" animBg="1"/>
      <p:bldP spid="70" grpId="0"/>
      <p:bldP spid="71" grpId="0" animBg="1"/>
      <p:bldP spid="72" grpId="0"/>
      <p:bldP spid="73" grpId="0" animBg="1"/>
      <p:bldP spid="74" grpId="0" animBg="1"/>
      <p:bldP spid="75" grpId="0"/>
      <p:bldP spid="76" grpId="0"/>
      <p:bldP spid="77" grpId="0" animBg="1"/>
      <p:bldP spid="78" grpId="0"/>
      <p:bldP spid="79" grpId="0" animBg="1"/>
      <p:bldP spid="80" grpId="0"/>
      <p:bldP spid="81" grpId="0" animBg="1"/>
      <p:bldP spid="82" grpId="0"/>
      <p:bldP spid="83" grpId="0" animBg="1"/>
      <p:bldP spid="84" grpId="0" animBg="1"/>
      <p:bldP spid="85" grpId="0"/>
      <p:bldP spid="86" grpId="0" animBg="1"/>
      <p:bldP spid="87" grpId="0"/>
      <p:bldP spid="88" grpId="0" animBg="1"/>
      <p:bldP spid="89" grpId="0"/>
      <p:bldP spid="90" grpId="0" animBg="1"/>
      <p:bldP spid="91" grpId="0"/>
      <p:bldP spid="92" grpId="0" animBg="1"/>
      <p:bldP spid="93" grpId="0"/>
      <p:bldP spid="94" grpId="0" animBg="1"/>
      <p:bldP spid="95" grpId="0"/>
      <p:bldP spid="96" grpId="0" animBg="1"/>
      <p:bldP spid="96" grpId="1" animBg="1"/>
      <p:bldP spid="98" grpId="0" animBg="1"/>
      <p:bldP spid="99" grpId="0" animBg="1"/>
      <p:bldP spid="100" grpId="0" animBg="1"/>
      <p:bldP spid="100" grpId="1" animBg="1"/>
      <p:bldP spid="101" grpId="0" animBg="1"/>
      <p:bldP spid="104" grpId="0" animBg="1"/>
      <p:bldP spid="105" grpId="0" animBg="1"/>
      <p:bldP spid="1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6E83FBD-37E1-DE4D-BC66-20A1DE21A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Proving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5C4D2-FE7C-2046-9B17-AA87CD0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14</a:t>
            </a:fld>
            <a:endParaRPr lang="en-NO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05205CF7-E229-224F-AE28-FA3EFE236B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9506" y="4300456"/>
            <a:ext cx="2529155" cy="1574145"/>
          </a:xfrm>
          <a:solidFill>
            <a:schemeClr val="bg2"/>
          </a:solidFill>
        </p:spPr>
        <p:txBody>
          <a:bodyPr lIns="180000" tIns="180000" rIns="180000" bIns="180000" anchor="ctr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load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b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</a:br>
            <a:r>
              <a:rPr lang="en-GB" dirty="0">
                <a:solidFill>
                  <a:srgbClr val="81A1C1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add</a:t>
            </a:r>
            <a:r>
              <a:rPr lang="en-GB" dirty="0">
                <a:solidFill>
                  <a:srgbClr val="4C566A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4C566A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  </a:t>
            </a:r>
            <a:b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</a:b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store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each</a:t>
            </a:r>
            <a:endParaRPr lang="en-GB" dirty="0">
              <a:solidFill>
                <a:srgbClr val="4C566A"/>
              </a:solidFill>
              <a:latin typeface="Share Tech Mono" panose="020B0509050000020004" pitchFamily="49" charset="77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7B0D5A8-300D-9541-8C4D-E621EF210FEB}"/>
              </a:ext>
            </a:extLst>
          </p:cNvPr>
          <p:cNvSpPr txBox="1">
            <a:spLocks/>
          </p:cNvSpPr>
          <p:nvPr/>
        </p:nvSpPr>
        <p:spPr>
          <a:xfrm>
            <a:off x="838200" y="2267918"/>
            <a:ext cx="3097696" cy="865704"/>
          </a:xfrm>
          <a:prstGeom prst="rect">
            <a:avLst/>
          </a:prstGeom>
          <a:solidFill>
            <a:schemeClr val="bg2"/>
          </a:solidFill>
        </p:spPr>
        <p:txBody>
          <a:bodyPr vert="horz" lIns="180000" tIns="180000" rIns="180000" bIns="18000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:= </a:t>
            </a: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+ </a:t>
            </a:r>
            <a:r>
              <a:rPr lang="en-GB" dirty="0">
                <a:solidFill>
                  <a:schemeClr val="accent6"/>
                </a:solidFill>
                <a:latin typeface="Share Tech Mono" panose="020B0509050000020004" pitchFamily="49" charset="77"/>
              </a:rPr>
              <a:t>1</a:t>
            </a:r>
            <a:endParaRPr lang="en-GB" dirty="0">
              <a:solidFill>
                <a:schemeClr val="accent6"/>
              </a:solidFill>
              <a:latin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66A888-B654-9B4E-80D9-A14758459D09}"/>
              </a:ext>
            </a:extLst>
          </p:cNvPr>
          <p:cNvSpPr txBox="1"/>
          <p:nvPr/>
        </p:nvSpPr>
        <p:spPr>
          <a:xfrm>
            <a:off x="838200" y="1858462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Pseudo-code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07FD6C-8FCB-FE44-B1DA-6826E4F855E4}"/>
              </a:ext>
            </a:extLst>
          </p:cNvPr>
          <p:cNvSpPr txBox="1"/>
          <p:nvPr/>
        </p:nvSpPr>
        <p:spPr>
          <a:xfrm>
            <a:off x="839506" y="3931124"/>
            <a:ext cx="190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RAM assembly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2BFC43-2B37-2942-ACE7-7B1B3E728F5E}"/>
              </a:ext>
            </a:extLst>
          </p:cNvPr>
          <p:cNvSpPr/>
          <p:nvPr/>
        </p:nvSpPr>
        <p:spPr>
          <a:xfrm>
            <a:off x="6535530" y="2523256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7FE720-8F89-3D4A-8B99-DE7F7FC36625}"/>
              </a:ext>
            </a:extLst>
          </p:cNvPr>
          <p:cNvSpPr txBox="1"/>
          <p:nvPr/>
        </p:nvSpPr>
        <p:spPr>
          <a:xfrm>
            <a:off x="6403037" y="2153575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D738EF-60EC-E94A-AF0B-92B0AAEC8768}"/>
              </a:ext>
            </a:extLst>
          </p:cNvPr>
          <p:cNvSpPr txBox="1"/>
          <p:nvPr/>
        </p:nvSpPr>
        <p:spPr>
          <a:xfrm>
            <a:off x="5908435" y="2547308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66E2CB-B916-3544-A5CD-4346D992AA6F}"/>
              </a:ext>
            </a:extLst>
          </p:cNvPr>
          <p:cNvSpPr/>
          <p:nvPr/>
        </p:nvSpPr>
        <p:spPr>
          <a:xfrm>
            <a:off x="4586017" y="2043128"/>
            <a:ext cx="2731457" cy="39336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1D559B-5723-FC45-8DBB-ADFD238EE2A1}"/>
              </a:ext>
            </a:extLst>
          </p:cNvPr>
          <p:cNvSpPr txBox="1"/>
          <p:nvPr/>
        </p:nvSpPr>
        <p:spPr>
          <a:xfrm>
            <a:off x="4663193" y="255400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E018D1-B78C-B648-99BE-AEACC7672310}"/>
              </a:ext>
            </a:extLst>
          </p:cNvPr>
          <p:cNvSpPr/>
          <p:nvPr/>
        </p:nvSpPr>
        <p:spPr>
          <a:xfrm>
            <a:off x="5179681" y="2530355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6C93CF-9E7E-0D4F-BD4F-FC435F9278CA}"/>
              </a:ext>
            </a:extLst>
          </p:cNvPr>
          <p:cNvSpPr txBox="1"/>
          <p:nvPr/>
        </p:nvSpPr>
        <p:spPr>
          <a:xfrm>
            <a:off x="4773801" y="2971385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FEC5AC6-BC87-3147-A238-443AF822317F}"/>
              </a:ext>
            </a:extLst>
          </p:cNvPr>
          <p:cNvSpPr/>
          <p:nvPr/>
        </p:nvSpPr>
        <p:spPr>
          <a:xfrm>
            <a:off x="5179681" y="294773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Share Tech Mono" panose="020B0509050000020004" pitchFamily="49" charset="77"/>
              </a:rPr>
              <a:t>y</a:t>
            </a:r>
            <a:r>
              <a:rPr lang="en-NO" sz="1400" dirty="0">
                <a:latin typeface="Share Tech Mono" panose="020B0509050000020004" pitchFamily="49" charset="77"/>
              </a:rPr>
              <a:t>+2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3D435F-495C-6340-B1A3-C6F978A09875}"/>
              </a:ext>
            </a:extLst>
          </p:cNvPr>
          <p:cNvSpPr txBox="1"/>
          <p:nvPr/>
        </p:nvSpPr>
        <p:spPr>
          <a:xfrm>
            <a:off x="5213099" y="214490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E66BD45-78FC-5444-89DD-3CCF4F76152D}"/>
              </a:ext>
            </a:extLst>
          </p:cNvPr>
          <p:cNvSpPr/>
          <p:nvPr/>
        </p:nvSpPr>
        <p:spPr>
          <a:xfrm>
            <a:off x="6535530" y="2941041"/>
            <a:ext cx="583324" cy="362606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2731452-1780-0440-B610-1BA0B8E669E9}"/>
              </a:ext>
            </a:extLst>
          </p:cNvPr>
          <p:cNvSpPr/>
          <p:nvPr/>
        </p:nvSpPr>
        <p:spPr>
          <a:xfrm>
            <a:off x="6535530" y="3373051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LOAD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247D706-8439-204F-AD7D-F0E6A0366324}"/>
              </a:ext>
            </a:extLst>
          </p:cNvPr>
          <p:cNvSpPr txBox="1"/>
          <p:nvPr/>
        </p:nvSpPr>
        <p:spPr>
          <a:xfrm>
            <a:off x="6240255" y="3373051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3D1CFF0-A858-BA44-BF46-C51C7905731E}"/>
              </a:ext>
            </a:extLst>
          </p:cNvPr>
          <p:cNvSpPr/>
          <p:nvPr/>
        </p:nvSpPr>
        <p:spPr>
          <a:xfrm>
            <a:off x="6535529" y="379180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12C2B3-F2E8-E348-8400-3115C822AC16}"/>
              </a:ext>
            </a:extLst>
          </p:cNvPr>
          <p:cNvSpPr txBox="1"/>
          <p:nvPr/>
        </p:nvSpPr>
        <p:spPr>
          <a:xfrm>
            <a:off x="6000768" y="380383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y+1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70808F8-30E4-F345-9432-FDE48DF6F752}"/>
              </a:ext>
            </a:extLst>
          </p:cNvPr>
          <p:cNvSpPr/>
          <p:nvPr/>
        </p:nvSpPr>
        <p:spPr>
          <a:xfrm>
            <a:off x="6530509" y="4210820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ADD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8082800-1F70-7748-8273-E588A1C2B4DE}"/>
              </a:ext>
            </a:extLst>
          </p:cNvPr>
          <p:cNvSpPr txBox="1"/>
          <p:nvPr/>
        </p:nvSpPr>
        <p:spPr>
          <a:xfrm>
            <a:off x="6014020" y="421082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y+2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091C8A6-9682-A641-927B-A93F966F6EFC}"/>
              </a:ext>
            </a:extLst>
          </p:cNvPr>
          <p:cNvSpPr/>
          <p:nvPr/>
        </p:nvSpPr>
        <p:spPr>
          <a:xfrm>
            <a:off x="6530508" y="4629578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83C5ED-4B78-DC48-BD60-76B3C16FCD26}"/>
              </a:ext>
            </a:extLst>
          </p:cNvPr>
          <p:cNvSpPr txBox="1"/>
          <p:nvPr/>
        </p:nvSpPr>
        <p:spPr>
          <a:xfrm>
            <a:off x="5995747" y="4641604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y+3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1FEC9C6-01E5-1546-B429-584F93EF94FA}"/>
              </a:ext>
            </a:extLst>
          </p:cNvPr>
          <p:cNvSpPr/>
          <p:nvPr/>
        </p:nvSpPr>
        <p:spPr>
          <a:xfrm>
            <a:off x="6541175" y="504858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STO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30D35E5-9CE6-7E40-8500-89F0A74E370A}"/>
              </a:ext>
            </a:extLst>
          </p:cNvPr>
          <p:cNvSpPr txBox="1"/>
          <p:nvPr/>
        </p:nvSpPr>
        <p:spPr>
          <a:xfrm>
            <a:off x="6024686" y="504858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y+4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E6C346A-7CDD-CE4B-9B9F-7F84ADC77D4C}"/>
              </a:ext>
            </a:extLst>
          </p:cNvPr>
          <p:cNvSpPr/>
          <p:nvPr/>
        </p:nvSpPr>
        <p:spPr>
          <a:xfrm>
            <a:off x="6541174" y="546734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01C0F8-64FD-1343-8478-116A052F4028}"/>
              </a:ext>
            </a:extLst>
          </p:cNvPr>
          <p:cNvSpPr txBox="1"/>
          <p:nvPr/>
        </p:nvSpPr>
        <p:spPr>
          <a:xfrm>
            <a:off x="6006413" y="547937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y+5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9F870B4-B397-6541-9FEB-1790330302A1}"/>
              </a:ext>
            </a:extLst>
          </p:cNvPr>
          <p:cNvSpPr/>
          <p:nvPr/>
        </p:nvSpPr>
        <p:spPr>
          <a:xfrm>
            <a:off x="10484343" y="2523256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x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3B18061-6CAC-9446-BA91-E0FD6346600D}"/>
              </a:ext>
            </a:extLst>
          </p:cNvPr>
          <p:cNvSpPr txBox="1"/>
          <p:nvPr/>
        </p:nvSpPr>
        <p:spPr>
          <a:xfrm>
            <a:off x="10351850" y="2153575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1984EC2-2FF1-EF47-AF09-C35B8E4AE99E}"/>
              </a:ext>
            </a:extLst>
          </p:cNvPr>
          <p:cNvSpPr txBox="1"/>
          <p:nvPr/>
        </p:nvSpPr>
        <p:spPr>
          <a:xfrm>
            <a:off x="9857248" y="2547308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09789A1-2ED7-CB40-8A9A-CFC7E1EA7B8F}"/>
              </a:ext>
            </a:extLst>
          </p:cNvPr>
          <p:cNvSpPr/>
          <p:nvPr/>
        </p:nvSpPr>
        <p:spPr>
          <a:xfrm>
            <a:off x="8534830" y="2043128"/>
            <a:ext cx="2731457" cy="39336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8E2A6B6-79D2-1C49-8E3E-4CAB4898454C}"/>
              </a:ext>
            </a:extLst>
          </p:cNvPr>
          <p:cNvSpPr txBox="1"/>
          <p:nvPr/>
        </p:nvSpPr>
        <p:spPr>
          <a:xfrm>
            <a:off x="8612006" y="255400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C4952C7-3CC5-6A44-8DB2-4DCF0F25FF58}"/>
              </a:ext>
            </a:extLst>
          </p:cNvPr>
          <p:cNvSpPr/>
          <p:nvPr/>
        </p:nvSpPr>
        <p:spPr>
          <a:xfrm>
            <a:off x="9128494" y="2530355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A0B4943-960A-8A4C-8AC2-62DA2AB3C53B}"/>
              </a:ext>
            </a:extLst>
          </p:cNvPr>
          <p:cNvSpPr txBox="1"/>
          <p:nvPr/>
        </p:nvSpPr>
        <p:spPr>
          <a:xfrm>
            <a:off x="8722614" y="2971385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A5BA606-5511-584F-9C84-A626B0F814BA}"/>
              </a:ext>
            </a:extLst>
          </p:cNvPr>
          <p:cNvSpPr/>
          <p:nvPr/>
        </p:nvSpPr>
        <p:spPr>
          <a:xfrm>
            <a:off x="9128494" y="294773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y+2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577E3CB-0AEA-AE4E-A850-84F2130BC875}"/>
              </a:ext>
            </a:extLst>
          </p:cNvPr>
          <p:cNvSpPr txBox="1"/>
          <p:nvPr/>
        </p:nvSpPr>
        <p:spPr>
          <a:xfrm>
            <a:off x="9161912" y="214490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AA0DC40-3BB8-3843-B481-DF3505488F30}"/>
              </a:ext>
            </a:extLst>
          </p:cNvPr>
          <p:cNvSpPr/>
          <p:nvPr/>
        </p:nvSpPr>
        <p:spPr>
          <a:xfrm>
            <a:off x="10484343" y="2941041"/>
            <a:ext cx="583324" cy="362606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5A51245-5AB1-3F46-871A-165FE2DC698F}"/>
              </a:ext>
            </a:extLst>
          </p:cNvPr>
          <p:cNvSpPr/>
          <p:nvPr/>
        </p:nvSpPr>
        <p:spPr>
          <a:xfrm>
            <a:off x="10484343" y="3373051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LOAD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5045812-8114-7847-BA9E-D1782838AB0E}"/>
              </a:ext>
            </a:extLst>
          </p:cNvPr>
          <p:cNvSpPr txBox="1"/>
          <p:nvPr/>
        </p:nvSpPr>
        <p:spPr>
          <a:xfrm>
            <a:off x="10189068" y="3373051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1DE6021-2675-A345-AF27-D1C1F3502DC2}"/>
              </a:ext>
            </a:extLst>
          </p:cNvPr>
          <p:cNvSpPr/>
          <p:nvPr/>
        </p:nvSpPr>
        <p:spPr>
          <a:xfrm>
            <a:off x="10484342" y="379180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4B95FCA-A8A8-2D4C-8DBA-E84A72565250}"/>
              </a:ext>
            </a:extLst>
          </p:cNvPr>
          <p:cNvSpPr txBox="1"/>
          <p:nvPr/>
        </p:nvSpPr>
        <p:spPr>
          <a:xfrm>
            <a:off x="9949581" y="380383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y+1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E4F5447-447A-A640-806C-80165105636A}"/>
              </a:ext>
            </a:extLst>
          </p:cNvPr>
          <p:cNvSpPr/>
          <p:nvPr/>
        </p:nvSpPr>
        <p:spPr>
          <a:xfrm>
            <a:off x="10479322" y="4210820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ADD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17B465B-6BA9-9344-B008-627F9875EDC5}"/>
              </a:ext>
            </a:extLst>
          </p:cNvPr>
          <p:cNvSpPr txBox="1"/>
          <p:nvPr/>
        </p:nvSpPr>
        <p:spPr>
          <a:xfrm>
            <a:off x="9962833" y="421082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y+2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ECFF3CA-CD8B-2A48-987B-DADB7CE7667F}"/>
              </a:ext>
            </a:extLst>
          </p:cNvPr>
          <p:cNvSpPr/>
          <p:nvPr/>
        </p:nvSpPr>
        <p:spPr>
          <a:xfrm>
            <a:off x="10479321" y="4629578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7BDEE58-6304-0E41-924F-5AB0592E1543}"/>
              </a:ext>
            </a:extLst>
          </p:cNvPr>
          <p:cNvSpPr txBox="1"/>
          <p:nvPr/>
        </p:nvSpPr>
        <p:spPr>
          <a:xfrm>
            <a:off x="9944560" y="4641604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y+3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97E5281-866D-DA4A-93D4-9F92DE7E7DBD}"/>
              </a:ext>
            </a:extLst>
          </p:cNvPr>
          <p:cNvSpPr/>
          <p:nvPr/>
        </p:nvSpPr>
        <p:spPr>
          <a:xfrm>
            <a:off x="10489988" y="504858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STO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DAE098F-1480-D24B-B4F6-AC7F1A91D0D8}"/>
              </a:ext>
            </a:extLst>
          </p:cNvPr>
          <p:cNvSpPr txBox="1"/>
          <p:nvPr/>
        </p:nvSpPr>
        <p:spPr>
          <a:xfrm>
            <a:off x="9973499" y="504858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y+4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A2855D6-B55C-924B-AB9B-A5AC832E5B4A}"/>
              </a:ext>
            </a:extLst>
          </p:cNvPr>
          <p:cNvSpPr/>
          <p:nvPr/>
        </p:nvSpPr>
        <p:spPr>
          <a:xfrm>
            <a:off x="10489987" y="546734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0EC5E51-1D27-8042-9E92-EDD1285EA2E2}"/>
              </a:ext>
            </a:extLst>
          </p:cNvPr>
          <p:cNvSpPr txBox="1"/>
          <p:nvPr/>
        </p:nvSpPr>
        <p:spPr>
          <a:xfrm>
            <a:off x="9955226" y="547937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y+5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F68E51BD-EAD1-AF44-AB62-980211548406}"/>
              </a:ext>
            </a:extLst>
          </p:cNvPr>
          <p:cNvSpPr/>
          <p:nvPr/>
        </p:nvSpPr>
        <p:spPr>
          <a:xfrm>
            <a:off x="6541174" y="4204654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ADD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DEB0263C-120A-6042-AF38-724C317F34E8}"/>
              </a:ext>
            </a:extLst>
          </p:cNvPr>
          <p:cNvSpPr/>
          <p:nvPr/>
        </p:nvSpPr>
        <p:spPr>
          <a:xfrm>
            <a:off x="6541174" y="4633397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cxnSp>
        <p:nvCxnSpPr>
          <p:cNvPr id="106" name="Elbow Connector 105">
            <a:extLst>
              <a:ext uri="{FF2B5EF4-FFF2-40B4-BE49-F238E27FC236}">
                <a16:creationId xmlns:a16="http://schemas.microsoft.com/office/drawing/2014/main" id="{ECCEA51B-D137-2441-B0B3-B51AE249172A}"/>
              </a:ext>
            </a:extLst>
          </p:cNvPr>
          <p:cNvCxnSpPr>
            <a:cxnSpLocks/>
            <a:stCxn id="23" idx="2"/>
            <a:endCxn id="66" idx="1"/>
          </p:cNvCxnSpPr>
          <p:nvPr/>
        </p:nvCxnSpPr>
        <p:spPr>
          <a:xfrm rot="16200000" flipH="1">
            <a:off x="5207804" y="3573881"/>
            <a:ext cx="1069754" cy="54267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8C76C17-9393-564C-B401-0FDEDE5A5349}"/>
              </a:ext>
            </a:extLst>
          </p:cNvPr>
          <p:cNvSpPr/>
          <p:nvPr/>
        </p:nvSpPr>
        <p:spPr>
          <a:xfrm>
            <a:off x="9128494" y="2541977"/>
            <a:ext cx="583324" cy="36260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Share Tech Mono" panose="020B0509050000020004" pitchFamily="49" charset="77"/>
              </a:rPr>
              <a:t>x</a:t>
            </a:r>
            <a:r>
              <a:rPr lang="en-NO" sz="1400" dirty="0">
                <a:latin typeface="Share Tech Mono" panose="020B0509050000020004" pitchFamily="49" charset="77"/>
              </a:rPr>
              <a:t>+1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FDB37C1B-2C72-C943-B85B-31765ACDA8FC}"/>
              </a:ext>
            </a:extLst>
          </p:cNvPr>
          <p:cNvSpPr/>
          <p:nvPr/>
        </p:nvSpPr>
        <p:spPr>
          <a:xfrm>
            <a:off x="9120712" y="2953832"/>
            <a:ext cx="583324" cy="36260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Share Tech Mono" panose="020B0509050000020004" pitchFamily="49" charset="77"/>
              </a:rPr>
              <a:t>y+4</a:t>
            </a:r>
            <a:endParaRPr lang="en-NO" sz="1400" dirty="0">
              <a:latin typeface="Share Tech Mono" panose="020B0509050000020004" pitchFamily="49" charset="77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EC21F32-E157-974A-80D6-0B214D1504B8}"/>
              </a:ext>
            </a:extLst>
          </p:cNvPr>
          <p:cNvSpPr/>
          <p:nvPr/>
        </p:nvSpPr>
        <p:spPr>
          <a:xfrm>
            <a:off x="10479321" y="4197145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ADD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EF2DCA4F-8180-844E-A31B-81E7D2952246}"/>
              </a:ext>
            </a:extLst>
          </p:cNvPr>
          <p:cNvSpPr/>
          <p:nvPr/>
        </p:nvSpPr>
        <p:spPr>
          <a:xfrm>
            <a:off x="10479321" y="4625888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34A36080-D0A8-8044-BEF4-0EAAE5AEF0F4}"/>
              </a:ext>
            </a:extLst>
          </p:cNvPr>
          <p:cNvSpPr/>
          <p:nvPr/>
        </p:nvSpPr>
        <p:spPr>
          <a:xfrm>
            <a:off x="10487789" y="5040956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STO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930AA9A-1AF9-F849-8B90-1A74233A0891}"/>
              </a:ext>
            </a:extLst>
          </p:cNvPr>
          <p:cNvSpPr/>
          <p:nvPr/>
        </p:nvSpPr>
        <p:spPr>
          <a:xfrm>
            <a:off x="10487789" y="5469699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4AB7F7E6-4AA9-6544-A042-8646FFF61059}"/>
              </a:ext>
            </a:extLst>
          </p:cNvPr>
          <p:cNvCxnSpPr>
            <a:cxnSpLocks/>
            <a:stCxn id="81" idx="2"/>
            <a:endCxn id="89" idx="1"/>
          </p:cNvCxnSpPr>
          <p:nvPr/>
        </p:nvCxnSpPr>
        <p:spPr>
          <a:xfrm rot="16200000" flipH="1">
            <a:off x="9156617" y="3573881"/>
            <a:ext cx="1069754" cy="54267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2" name="Elbow Connector 111">
            <a:extLst>
              <a:ext uri="{FF2B5EF4-FFF2-40B4-BE49-F238E27FC236}">
                <a16:creationId xmlns:a16="http://schemas.microsoft.com/office/drawing/2014/main" id="{CD2F7BFA-751F-1D48-AD84-D79A6AAB7C63}"/>
              </a:ext>
            </a:extLst>
          </p:cNvPr>
          <p:cNvCxnSpPr>
            <a:cxnSpLocks/>
            <a:stCxn id="81" idx="2"/>
            <a:endCxn id="93" idx="1"/>
          </p:cNvCxnSpPr>
          <p:nvPr/>
        </p:nvCxnSpPr>
        <p:spPr>
          <a:xfrm rot="16200000" flipH="1">
            <a:off x="8743066" y="3987432"/>
            <a:ext cx="1907523" cy="55334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7BCE5C27-F07D-284A-91F0-8014BF2C1253}"/>
              </a:ext>
            </a:extLst>
          </p:cNvPr>
          <p:cNvGrpSpPr/>
          <p:nvPr/>
        </p:nvGrpSpPr>
        <p:grpSpPr>
          <a:xfrm>
            <a:off x="5763005" y="765773"/>
            <a:ext cx="5938009" cy="711781"/>
            <a:chOff x="6403037" y="544754"/>
            <a:chExt cx="5938009" cy="711781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433E3A4-6F76-574F-BE2F-61714C2A8B3D}"/>
                </a:ext>
              </a:extLst>
            </p:cNvPr>
            <p:cNvSpPr/>
            <p:nvPr/>
          </p:nvSpPr>
          <p:spPr>
            <a:xfrm>
              <a:off x="8513480" y="577480"/>
              <a:ext cx="382756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NO" dirty="0">
                  <a:latin typeface="Share Tech Mono" panose="020B0509050000020004" pitchFamily="49" charset="77"/>
                </a:rPr>
                <a:t>ACC := ACC + memory[address]</a:t>
              </a:r>
            </a:p>
            <a:p>
              <a:r>
                <a:rPr lang="en-NO" dirty="0">
                  <a:latin typeface="Share Tech Mono" panose="020B0509050000020004" pitchFamily="49" charset="77"/>
                </a:rPr>
                <a:t>IP := IP + 2</a:t>
              </a:r>
            </a:p>
          </p:txBody>
        </p:sp>
        <p:sp>
          <p:nvSpPr>
            <p:cNvPr id="115" name="Left Brace 114">
              <a:extLst>
                <a:ext uri="{FF2B5EF4-FFF2-40B4-BE49-F238E27FC236}">
                  <a16:creationId xmlns:a16="http://schemas.microsoft.com/office/drawing/2014/main" id="{09C05E90-264E-2C48-9CEA-14CB116307A7}"/>
                </a:ext>
              </a:extLst>
            </p:cNvPr>
            <p:cNvSpPr/>
            <p:nvPr/>
          </p:nvSpPr>
          <p:spPr>
            <a:xfrm>
              <a:off x="8278820" y="544754"/>
              <a:ext cx="209134" cy="711781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0B2E1F8E-3C98-DD4E-8D66-717404C187B5}"/>
                </a:ext>
              </a:extLst>
            </p:cNvPr>
            <p:cNvSpPr/>
            <p:nvPr/>
          </p:nvSpPr>
          <p:spPr>
            <a:xfrm>
              <a:off x="6403037" y="715978"/>
              <a:ext cx="184142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NO" dirty="0">
                  <a:latin typeface="Share Tech Mono" panose="020B0509050000020004" pitchFamily="49" charset="77"/>
                </a:rPr>
                <a:t>ADD address</a:t>
              </a:r>
            </a:p>
          </p:txBody>
        </p:sp>
      </p:grp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31335FC2-ABCB-4544-A2CB-D246F75C4DF3}"/>
              </a:ext>
            </a:extLst>
          </p:cNvPr>
          <p:cNvCxnSpPr>
            <a:cxnSpLocks/>
          </p:cNvCxnSpPr>
          <p:nvPr/>
        </p:nvCxnSpPr>
        <p:spPr>
          <a:xfrm>
            <a:off x="7317474" y="4009929"/>
            <a:ext cx="121735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637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/>
      <p:bldP spid="76" grpId="0"/>
      <p:bldP spid="77" grpId="0" animBg="1"/>
      <p:bldP spid="78" grpId="0"/>
      <p:bldP spid="79" grpId="0" animBg="1"/>
      <p:bldP spid="80" grpId="0"/>
      <p:bldP spid="81" grpId="0" animBg="1"/>
      <p:bldP spid="82" grpId="0"/>
      <p:bldP spid="83" grpId="0" animBg="1"/>
      <p:bldP spid="84" grpId="0" animBg="1"/>
      <p:bldP spid="85" grpId="0"/>
      <p:bldP spid="86" grpId="0" animBg="1"/>
      <p:bldP spid="87" grpId="0"/>
      <p:bldP spid="88" grpId="0" animBg="1"/>
      <p:bldP spid="89" grpId="0"/>
      <p:bldP spid="90" grpId="0" animBg="1"/>
      <p:bldP spid="91" grpId="0"/>
      <p:bldP spid="92" grpId="0" animBg="1"/>
      <p:bldP spid="93" grpId="0"/>
      <p:bldP spid="94" grpId="0" animBg="1"/>
      <p:bldP spid="95" grpId="0"/>
      <p:bldP spid="102" grpId="0" animBg="1"/>
      <p:bldP spid="103" grpId="0" animBg="1"/>
      <p:bldP spid="107" grpId="0" animBg="1"/>
      <p:bldP spid="107" grpId="1" animBg="1"/>
      <p:bldP spid="108" grpId="0" animBg="1"/>
      <p:bldP spid="108" grpId="1" animBg="1"/>
      <p:bldP spid="109" grpId="0" animBg="1"/>
      <p:bldP spid="1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6E83FBD-37E1-DE4D-BC66-20A1DE21A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Proving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5C4D2-FE7C-2046-9B17-AA87CD0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15</a:t>
            </a:fld>
            <a:endParaRPr lang="en-NO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05205CF7-E229-224F-AE28-FA3EFE236B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9506" y="4300456"/>
            <a:ext cx="2529155" cy="1574145"/>
          </a:xfrm>
          <a:solidFill>
            <a:schemeClr val="bg2"/>
          </a:solidFill>
        </p:spPr>
        <p:txBody>
          <a:bodyPr lIns="180000" tIns="180000" rIns="180000" bIns="180000" anchor="ctr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load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b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</a:b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add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 </a:t>
            </a:r>
            <a:b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</a:br>
            <a:r>
              <a:rPr lang="en-GB" dirty="0">
                <a:solidFill>
                  <a:srgbClr val="81A1C1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store</a:t>
            </a:r>
            <a:r>
              <a:rPr lang="en-GB" dirty="0">
                <a:solidFill>
                  <a:srgbClr val="4C566A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495264"/>
                </a:highlight>
                <a:latin typeface="Share Tech Mono" panose="020B0509050000020004" pitchFamily="49" charset="77"/>
              </a:rPr>
              <a:t>each</a:t>
            </a:r>
            <a:endParaRPr lang="en-GB" dirty="0">
              <a:solidFill>
                <a:srgbClr val="4C566A"/>
              </a:solidFill>
              <a:highlight>
                <a:srgbClr val="495264"/>
              </a:highlight>
              <a:latin typeface="Share Tech Mono" panose="020B0509050000020004" pitchFamily="49" charset="77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7B0D5A8-300D-9541-8C4D-E621EF210FEB}"/>
              </a:ext>
            </a:extLst>
          </p:cNvPr>
          <p:cNvSpPr txBox="1">
            <a:spLocks/>
          </p:cNvSpPr>
          <p:nvPr/>
        </p:nvSpPr>
        <p:spPr>
          <a:xfrm>
            <a:off x="838200" y="2267918"/>
            <a:ext cx="3097696" cy="865704"/>
          </a:xfrm>
          <a:prstGeom prst="rect">
            <a:avLst/>
          </a:prstGeom>
          <a:solidFill>
            <a:schemeClr val="bg2"/>
          </a:solidFill>
        </p:spPr>
        <p:txBody>
          <a:bodyPr vert="horz" lIns="180000" tIns="180000" rIns="180000" bIns="18000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:= </a:t>
            </a: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+ </a:t>
            </a:r>
            <a:r>
              <a:rPr lang="en-GB" dirty="0">
                <a:solidFill>
                  <a:schemeClr val="accent6"/>
                </a:solidFill>
                <a:latin typeface="Share Tech Mono" panose="020B0509050000020004" pitchFamily="49" charset="77"/>
              </a:rPr>
              <a:t>1</a:t>
            </a:r>
            <a:endParaRPr lang="en-GB" dirty="0">
              <a:solidFill>
                <a:schemeClr val="accent6"/>
              </a:solidFill>
              <a:latin typeface="Courier New" panose="020703090202050204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66A888-B654-9B4E-80D9-A14758459D09}"/>
              </a:ext>
            </a:extLst>
          </p:cNvPr>
          <p:cNvSpPr txBox="1"/>
          <p:nvPr/>
        </p:nvSpPr>
        <p:spPr>
          <a:xfrm>
            <a:off x="838200" y="1858462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Pseudo-code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07FD6C-8FCB-FE44-B1DA-6826E4F855E4}"/>
              </a:ext>
            </a:extLst>
          </p:cNvPr>
          <p:cNvSpPr txBox="1"/>
          <p:nvPr/>
        </p:nvSpPr>
        <p:spPr>
          <a:xfrm>
            <a:off x="839506" y="3931124"/>
            <a:ext cx="1909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RAM assembly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2BFC43-2B37-2942-ACE7-7B1B3E728F5E}"/>
              </a:ext>
            </a:extLst>
          </p:cNvPr>
          <p:cNvSpPr/>
          <p:nvPr/>
        </p:nvSpPr>
        <p:spPr>
          <a:xfrm>
            <a:off x="6535530" y="2523256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7FE720-8F89-3D4A-8B99-DE7F7FC36625}"/>
              </a:ext>
            </a:extLst>
          </p:cNvPr>
          <p:cNvSpPr txBox="1"/>
          <p:nvPr/>
        </p:nvSpPr>
        <p:spPr>
          <a:xfrm>
            <a:off x="6403037" y="2153575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D738EF-60EC-E94A-AF0B-92B0AAEC8768}"/>
              </a:ext>
            </a:extLst>
          </p:cNvPr>
          <p:cNvSpPr txBox="1"/>
          <p:nvPr/>
        </p:nvSpPr>
        <p:spPr>
          <a:xfrm>
            <a:off x="5908435" y="2547308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66E2CB-B916-3544-A5CD-4346D992AA6F}"/>
              </a:ext>
            </a:extLst>
          </p:cNvPr>
          <p:cNvSpPr/>
          <p:nvPr/>
        </p:nvSpPr>
        <p:spPr>
          <a:xfrm>
            <a:off x="4586017" y="2043128"/>
            <a:ext cx="2731457" cy="39336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1D559B-5723-FC45-8DBB-ADFD238EE2A1}"/>
              </a:ext>
            </a:extLst>
          </p:cNvPr>
          <p:cNvSpPr txBox="1"/>
          <p:nvPr/>
        </p:nvSpPr>
        <p:spPr>
          <a:xfrm>
            <a:off x="4663193" y="255400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E018D1-B78C-B648-99BE-AEACC7672310}"/>
              </a:ext>
            </a:extLst>
          </p:cNvPr>
          <p:cNvSpPr/>
          <p:nvPr/>
        </p:nvSpPr>
        <p:spPr>
          <a:xfrm>
            <a:off x="5179681" y="2530355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x+1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F6C93CF-9E7E-0D4F-BD4F-FC435F9278CA}"/>
              </a:ext>
            </a:extLst>
          </p:cNvPr>
          <p:cNvSpPr txBox="1"/>
          <p:nvPr/>
        </p:nvSpPr>
        <p:spPr>
          <a:xfrm>
            <a:off x="4773801" y="2971385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FEC5AC6-BC87-3147-A238-443AF822317F}"/>
              </a:ext>
            </a:extLst>
          </p:cNvPr>
          <p:cNvSpPr/>
          <p:nvPr/>
        </p:nvSpPr>
        <p:spPr>
          <a:xfrm>
            <a:off x="5179681" y="294773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Share Tech Mono" panose="020B0509050000020004" pitchFamily="49" charset="77"/>
              </a:rPr>
              <a:t>y</a:t>
            </a:r>
            <a:r>
              <a:rPr lang="en-NO" sz="1400" dirty="0">
                <a:latin typeface="Share Tech Mono" panose="020B0509050000020004" pitchFamily="49" charset="77"/>
              </a:rPr>
              <a:t>+4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3D435F-495C-6340-B1A3-C6F978A09875}"/>
              </a:ext>
            </a:extLst>
          </p:cNvPr>
          <p:cNvSpPr txBox="1"/>
          <p:nvPr/>
        </p:nvSpPr>
        <p:spPr>
          <a:xfrm>
            <a:off x="5213099" y="214490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E66BD45-78FC-5444-89DD-3CCF4F76152D}"/>
              </a:ext>
            </a:extLst>
          </p:cNvPr>
          <p:cNvSpPr/>
          <p:nvPr/>
        </p:nvSpPr>
        <p:spPr>
          <a:xfrm>
            <a:off x="6535530" y="2941041"/>
            <a:ext cx="583324" cy="362606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2731452-1780-0440-B610-1BA0B8E669E9}"/>
              </a:ext>
            </a:extLst>
          </p:cNvPr>
          <p:cNvSpPr/>
          <p:nvPr/>
        </p:nvSpPr>
        <p:spPr>
          <a:xfrm>
            <a:off x="6535530" y="3373051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LOAD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247D706-8439-204F-AD7D-F0E6A0366324}"/>
              </a:ext>
            </a:extLst>
          </p:cNvPr>
          <p:cNvSpPr txBox="1"/>
          <p:nvPr/>
        </p:nvSpPr>
        <p:spPr>
          <a:xfrm>
            <a:off x="6240255" y="3373051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3D1CFF0-A858-BA44-BF46-C51C7905731E}"/>
              </a:ext>
            </a:extLst>
          </p:cNvPr>
          <p:cNvSpPr/>
          <p:nvPr/>
        </p:nvSpPr>
        <p:spPr>
          <a:xfrm>
            <a:off x="6535529" y="379180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A12C2B3-F2E8-E348-8400-3115C822AC16}"/>
              </a:ext>
            </a:extLst>
          </p:cNvPr>
          <p:cNvSpPr txBox="1"/>
          <p:nvPr/>
        </p:nvSpPr>
        <p:spPr>
          <a:xfrm>
            <a:off x="6000768" y="380383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y+1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70808F8-30E4-F345-9432-FDE48DF6F752}"/>
              </a:ext>
            </a:extLst>
          </p:cNvPr>
          <p:cNvSpPr/>
          <p:nvPr/>
        </p:nvSpPr>
        <p:spPr>
          <a:xfrm>
            <a:off x="6530509" y="4210820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ADD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8082800-1F70-7748-8273-E588A1C2B4DE}"/>
              </a:ext>
            </a:extLst>
          </p:cNvPr>
          <p:cNvSpPr txBox="1"/>
          <p:nvPr/>
        </p:nvSpPr>
        <p:spPr>
          <a:xfrm>
            <a:off x="6014020" y="421082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y+2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091C8A6-9682-A641-927B-A93F966F6EFC}"/>
              </a:ext>
            </a:extLst>
          </p:cNvPr>
          <p:cNvSpPr/>
          <p:nvPr/>
        </p:nvSpPr>
        <p:spPr>
          <a:xfrm>
            <a:off x="6530508" y="4629578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183C5ED-4B78-DC48-BD60-76B3C16FCD26}"/>
              </a:ext>
            </a:extLst>
          </p:cNvPr>
          <p:cNvSpPr txBox="1"/>
          <p:nvPr/>
        </p:nvSpPr>
        <p:spPr>
          <a:xfrm>
            <a:off x="5995747" y="4641604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y+3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1FEC9C6-01E5-1546-B429-584F93EF94FA}"/>
              </a:ext>
            </a:extLst>
          </p:cNvPr>
          <p:cNvSpPr/>
          <p:nvPr/>
        </p:nvSpPr>
        <p:spPr>
          <a:xfrm>
            <a:off x="6541175" y="5048589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STO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30D35E5-9CE6-7E40-8500-89F0A74E370A}"/>
              </a:ext>
            </a:extLst>
          </p:cNvPr>
          <p:cNvSpPr txBox="1"/>
          <p:nvPr/>
        </p:nvSpPr>
        <p:spPr>
          <a:xfrm>
            <a:off x="6024686" y="504858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y+4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E6C346A-7CDD-CE4B-9B9F-7F84ADC77D4C}"/>
              </a:ext>
            </a:extLst>
          </p:cNvPr>
          <p:cNvSpPr/>
          <p:nvPr/>
        </p:nvSpPr>
        <p:spPr>
          <a:xfrm>
            <a:off x="6541174" y="5467347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F01C0F8-64FD-1343-8478-116A052F4028}"/>
              </a:ext>
            </a:extLst>
          </p:cNvPr>
          <p:cNvSpPr txBox="1"/>
          <p:nvPr/>
        </p:nvSpPr>
        <p:spPr>
          <a:xfrm>
            <a:off x="6006413" y="547937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y+5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9F870B4-B397-6541-9FEB-1790330302A1}"/>
              </a:ext>
            </a:extLst>
          </p:cNvPr>
          <p:cNvSpPr/>
          <p:nvPr/>
        </p:nvSpPr>
        <p:spPr>
          <a:xfrm>
            <a:off x="10484343" y="2523256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x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3B18061-6CAC-9446-BA91-E0FD6346600D}"/>
              </a:ext>
            </a:extLst>
          </p:cNvPr>
          <p:cNvSpPr txBox="1"/>
          <p:nvPr/>
        </p:nvSpPr>
        <p:spPr>
          <a:xfrm>
            <a:off x="10351850" y="2153575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1984EC2-2FF1-EF47-AF09-C35B8E4AE99E}"/>
              </a:ext>
            </a:extLst>
          </p:cNvPr>
          <p:cNvSpPr txBox="1"/>
          <p:nvPr/>
        </p:nvSpPr>
        <p:spPr>
          <a:xfrm>
            <a:off x="9857248" y="2547308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309789A1-2ED7-CB40-8A9A-CFC7E1EA7B8F}"/>
              </a:ext>
            </a:extLst>
          </p:cNvPr>
          <p:cNvSpPr/>
          <p:nvPr/>
        </p:nvSpPr>
        <p:spPr>
          <a:xfrm>
            <a:off x="8534830" y="2043128"/>
            <a:ext cx="2731457" cy="39336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8E2A6B6-79D2-1C49-8E3E-4CAB4898454C}"/>
              </a:ext>
            </a:extLst>
          </p:cNvPr>
          <p:cNvSpPr txBox="1"/>
          <p:nvPr/>
        </p:nvSpPr>
        <p:spPr>
          <a:xfrm>
            <a:off x="8612006" y="255400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C4952C7-3CC5-6A44-8DB2-4DCF0F25FF58}"/>
              </a:ext>
            </a:extLst>
          </p:cNvPr>
          <p:cNvSpPr/>
          <p:nvPr/>
        </p:nvSpPr>
        <p:spPr>
          <a:xfrm>
            <a:off x="9128494" y="2530355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Share Tech Mono" panose="020B0509050000020004" pitchFamily="49" charset="77"/>
              </a:rPr>
              <a:t>x</a:t>
            </a:r>
            <a:r>
              <a:rPr lang="en-NO" sz="1400" dirty="0">
                <a:latin typeface="Share Tech Mono" panose="020B0509050000020004" pitchFamily="49" charset="77"/>
              </a:rPr>
              <a:t>+1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A0B4943-960A-8A4C-8AC2-62DA2AB3C53B}"/>
              </a:ext>
            </a:extLst>
          </p:cNvPr>
          <p:cNvSpPr txBox="1"/>
          <p:nvPr/>
        </p:nvSpPr>
        <p:spPr>
          <a:xfrm>
            <a:off x="8722614" y="2971385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A5BA606-5511-584F-9C84-A626B0F814BA}"/>
              </a:ext>
            </a:extLst>
          </p:cNvPr>
          <p:cNvSpPr/>
          <p:nvPr/>
        </p:nvSpPr>
        <p:spPr>
          <a:xfrm>
            <a:off x="9128494" y="294773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y+4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577E3CB-0AEA-AE4E-A850-84F2130BC875}"/>
              </a:ext>
            </a:extLst>
          </p:cNvPr>
          <p:cNvSpPr txBox="1"/>
          <p:nvPr/>
        </p:nvSpPr>
        <p:spPr>
          <a:xfrm>
            <a:off x="9161912" y="214490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AA0DC40-3BB8-3843-B481-DF3505488F30}"/>
              </a:ext>
            </a:extLst>
          </p:cNvPr>
          <p:cNvSpPr/>
          <p:nvPr/>
        </p:nvSpPr>
        <p:spPr>
          <a:xfrm>
            <a:off x="10484343" y="2941041"/>
            <a:ext cx="583324" cy="362606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5A51245-5AB1-3F46-871A-165FE2DC698F}"/>
              </a:ext>
            </a:extLst>
          </p:cNvPr>
          <p:cNvSpPr/>
          <p:nvPr/>
        </p:nvSpPr>
        <p:spPr>
          <a:xfrm>
            <a:off x="10484343" y="3373051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LOAD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5045812-8114-7847-BA9E-D1782838AB0E}"/>
              </a:ext>
            </a:extLst>
          </p:cNvPr>
          <p:cNvSpPr txBox="1"/>
          <p:nvPr/>
        </p:nvSpPr>
        <p:spPr>
          <a:xfrm>
            <a:off x="10189068" y="3373051"/>
            <a:ext cx="2952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1DE6021-2675-A345-AF27-D1C1F3502DC2}"/>
              </a:ext>
            </a:extLst>
          </p:cNvPr>
          <p:cNvSpPr/>
          <p:nvPr/>
        </p:nvSpPr>
        <p:spPr>
          <a:xfrm>
            <a:off x="10484342" y="379180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4B95FCA-A8A8-2D4C-8DBA-E84A72565250}"/>
              </a:ext>
            </a:extLst>
          </p:cNvPr>
          <p:cNvSpPr txBox="1"/>
          <p:nvPr/>
        </p:nvSpPr>
        <p:spPr>
          <a:xfrm>
            <a:off x="9949581" y="380383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y+1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E4F5447-447A-A640-806C-80165105636A}"/>
              </a:ext>
            </a:extLst>
          </p:cNvPr>
          <p:cNvSpPr/>
          <p:nvPr/>
        </p:nvSpPr>
        <p:spPr>
          <a:xfrm>
            <a:off x="10479322" y="4210820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ADD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17B465B-6BA9-9344-B008-627F9875EDC5}"/>
              </a:ext>
            </a:extLst>
          </p:cNvPr>
          <p:cNvSpPr txBox="1"/>
          <p:nvPr/>
        </p:nvSpPr>
        <p:spPr>
          <a:xfrm>
            <a:off x="9962833" y="421082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y+2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ECFF3CA-CD8B-2A48-987B-DADB7CE7667F}"/>
              </a:ext>
            </a:extLst>
          </p:cNvPr>
          <p:cNvSpPr/>
          <p:nvPr/>
        </p:nvSpPr>
        <p:spPr>
          <a:xfrm>
            <a:off x="10479321" y="4629578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7BDEE58-6304-0E41-924F-5AB0592E1543}"/>
              </a:ext>
            </a:extLst>
          </p:cNvPr>
          <p:cNvSpPr txBox="1"/>
          <p:nvPr/>
        </p:nvSpPr>
        <p:spPr>
          <a:xfrm>
            <a:off x="9944560" y="4641604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y+3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97E5281-866D-DA4A-93D4-9F92DE7E7DBD}"/>
              </a:ext>
            </a:extLst>
          </p:cNvPr>
          <p:cNvSpPr/>
          <p:nvPr/>
        </p:nvSpPr>
        <p:spPr>
          <a:xfrm>
            <a:off x="10489988" y="5048589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STO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DAE098F-1480-D24B-B4F6-AC7F1A91D0D8}"/>
              </a:ext>
            </a:extLst>
          </p:cNvPr>
          <p:cNvSpPr txBox="1"/>
          <p:nvPr/>
        </p:nvSpPr>
        <p:spPr>
          <a:xfrm>
            <a:off x="9973499" y="504858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y+4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A2855D6-B55C-924B-AB9B-A5AC832E5B4A}"/>
              </a:ext>
            </a:extLst>
          </p:cNvPr>
          <p:cNvSpPr/>
          <p:nvPr/>
        </p:nvSpPr>
        <p:spPr>
          <a:xfrm>
            <a:off x="10489987" y="5467347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0EC5E51-1D27-8042-9E92-EDD1285EA2E2}"/>
              </a:ext>
            </a:extLst>
          </p:cNvPr>
          <p:cNvSpPr txBox="1"/>
          <p:nvPr/>
        </p:nvSpPr>
        <p:spPr>
          <a:xfrm>
            <a:off x="9955226" y="547937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y+5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cxnSp>
        <p:nvCxnSpPr>
          <p:cNvPr id="106" name="Elbow Connector 105">
            <a:extLst>
              <a:ext uri="{FF2B5EF4-FFF2-40B4-BE49-F238E27FC236}">
                <a16:creationId xmlns:a16="http://schemas.microsoft.com/office/drawing/2014/main" id="{ECCEA51B-D137-2441-B0B3-B51AE249172A}"/>
              </a:ext>
            </a:extLst>
          </p:cNvPr>
          <p:cNvCxnSpPr>
            <a:cxnSpLocks/>
            <a:stCxn id="23" idx="2"/>
            <a:endCxn id="70" idx="1"/>
          </p:cNvCxnSpPr>
          <p:nvPr/>
        </p:nvCxnSpPr>
        <p:spPr>
          <a:xfrm rot="16200000" flipH="1">
            <a:off x="4794253" y="3987432"/>
            <a:ext cx="1907523" cy="55334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8C76C17-9393-564C-B401-0FDEDE5A5349}"/>
              </a:ext>
            </a:extLst>
          </p:cNvPr>
          <p:cNvSpPr/>
          <p:nvPr/>
        </p:nvSpPr>
        <p:spPr>
          <a:xfrm>
            <a:off x="10471714" y="2519194"/>
            <a:ext cx="583324" cy="36260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Share Tech Mono" panose="020B0509050000020004" pitchFamily="49" charset="77"/>
              </a:rPr>
              <a:t>x</a:t>
            </a:r>
            <a:r>
              <a:rPr lang="en-NO" sz="1400" dirty="0">
                <a:latin typeface="Share Tech Mono" panose="020B0509050000020004" pitchFamily="49" charset="77"/>
              </a:rPr>
              <a:t>+1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FDB37C1B-2C72-C943-B85B-31765ACDA8FC}"/>
              </a:ext>
            </a:extLst>
          </p:cNvPr>
          <p:cNvSpPr/>
          <p:nvPr/>
        </p:nvSpPr>
        <p:spPr>
          <a:xfrm>
            <a:off x="9113503" y="2944120"/>
            <a:ext cx="583324" cy="36260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Share Tech Mono" panose="020B0509050000020004" pitchFamily="49" charset="77"/>
              </a:rPr>
              <a:t>y+6</a:t>
            </a:r>
            <a:endParaRPr lang="en-NO" sz="1400" dirty="0">
              <a:latin typeface="Share Tech Mono" panose="020B0509050000020004" pitchFamily="49" charset="77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34A36080-D0A8-8044-BEF4-0EAAE5AEF0F4}"/>
              </a:ext>
            </a:extLst>
          </p:cNvPr>
          <p:cNvSpPr/>
          <p:nvPr/>
        </p:nvSpPr>
        <p:spPr>
          <a:xfrm>
            <a:off x="10487789" y="5040956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STO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930AA9A-1AF9-F849-8B90-1A74233A0891}"/>
              </a:ext>
            </a:extLst>
          </p:cNvPr>
          <p:cNvSpPr/>
          <p:nvPr/>
        </p:nvSpPr>
        <p:spPr>
          <a:xfrm>
            <a:off x="10487789" y="5469699"/>
            <a:ext cx="583324" cy="36260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each</a:t>
            </a:r>
          </a:p>
        </p:txBody>
      </p:sp>
      <p:cxnSp>
        <p:nvCxnSpPr>
          <p:cNvPr id="112" name="Elbow Connector 111">
            <a:extLst>
              <a:ext uri="{FF2B5EF4-FFF2-40B4-BE49-F238E27FC236}">
                <a16:creationId xmlns:a16="http://schemas.microsoft.com/office/drawing/2014/main" id="{CD2F7BFA-751F-1D48-AD84-D79A6AAB7C63}"/>
              </a:ext>
            </a:extLst>
          </p:cNvPr>
          <p:cNvCxnSpPr>
            <a:cxnSpLocks/>
            <a:stCxn id="81" idx="2"/>
            <a:endCxn id="93" idx="1"/>
          </p:cNvCxnSpPr>
          <p:nvPr/>
        </p:nvCxnSpPr>
        <p:spPr>
          <a:xfrm rot="16200000" flipH="1">
            <a:off x="8743066" y="3987432"/>
            <a:ext cx="1907523" cy="55334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2B56449-34C8-5248-9AFB-F56195F74BC2}"/>
              </a:ext>
            </a:extLst>
          </p:cNvPr>
          <p:cNvGrpSpPr/>
          <p:nvPr/>
        </p:nvGrpSpPr>
        <p:grpSpPr>
          <a:xfrm>
            <a:off x="6282930" y="816671"/>
            <a:ext cx="5292033" cy="711781"/>
            <a:chOff x="6403037" y="544754"/>
            <a:chExt cx="5292033" cy="711781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C97A57C-03AA-8848-BB91-35AC82AAEC18}"/>
                </a:ext>
              </a:extLst>
            </p:cNvPr>
            <p:cNvSpPr/>
            <p:nvPr/>
          </p:nvSpPr>
          <p:spPr>
            <a:xfrm>
              <a:off x="8513480" y="577480"/>
              <a:ext cx="318159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NO" dirty="0">
                  <a:latin typeface="Share Tech Mono" panose="020B0509050000020004" pitchFamily="49" charset="77"/>
                </a:rPr>
                <a:t>memory[address] := ACC</a:t>
              </a:r>
            </a:p>
            <a:p>
              <a:r>
                <a:rPr lang="en-NO" dirty="0">
                  <a:latin typeface="Share Tech Mono" panose="020B0509050000020004" pitchFamily="49" charset="77"/>
                </a:rPr>
                <a:t>IP := IP + 2</a:t>
              </a:r>
            </a:p>
          </p:txBody>
        </p:sp>
        <p:sp>
          <p:nvSpPr>
            <p:cNvPr id="96" name="Left Brace 95">
              <a:extLst>
                <a:ext uri="{FF2B5EF4-FFF2-40B4-BE49-F238E27FC236}">
                  <a16:creationId xmlns:a16="http://schemas.microsoft.com/office/drawing/2014/main" id="{99FCD637-B74B-F348-BADD-FF2E0E3CE059}"/>
                </a:ext>
              </a:extLst>
            </p:cNvPr>
            <p:cNvSpPr/>
            <p:nvPr/>
          </p:nvSpPr>
          <p:spPr>
            <a:xfrm>
              <a:off x="8278820" y="544754"/>
              <a:ext cx="209134" cy="711781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CDA9480-C2E4-1540-8392-50A8462CAD4C}"/>
                </a:ext>
              </a:extLst>
            </p:cNvPr>
            <p:cNvSpPr/>
            <p:nvPr/>
          </p:nvSpPr>
          <p:spPr>
            <a:xfrm>
              <a:off x="6403037" y="715978"/>
              <a:ext cx="184142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NO" dirty="0">
                  <a:latin typeface="Share Tech Mono" panose="020B0509050000020004" pitchFamily="49" charset="77"/>
                </a:rPr>
                <a:t>STORE address</a:t>
              </a:r>
            </a:p>
          </p:txBody>
        </p: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C912380-1EED-0B45-BC36-BA6028122CAD}"/>
              </a:ext>
            </a:extLst>
          </p:cNvPr>
          <p:cNvCxnSpPr>
            <a:cxnSpLocks/>
            <a:stCxn id="18" idx="3"/>
            <a:endCxn id="77" idx="1"/>
          </p:cNvCxnSpPr>
          <p:nvPr/>
        </p:nvCxnSpPr>
        <p:spPr>
          <a:xfrm>
            <a:off x="7317474" y="4009929"/>
            <a:ext cx="121735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686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/>
      <p:bldP spid="76" grpId="0"/>
      <p:bldP spid="77" grpId="0" animBg="1"/>
      <p:bldP spid="78" grpId="0"/>
      <p:bldP spid="79" grpId="0" animBg="1"/>
      <p:bldP spid="80" grpId="0"/>
      <p:bldP spid="81" grpId="0" animBg="1"/>
      <p:bldP spid="82" grpId="0"/>
      <p:bldP spid="83" grpId="0" animBg="1"/>
      <p:bldP spid="84" grpId="0" animBg="1"/>
      <p:bldP spid="85" grpId="0"/>
      <p:bldP spid="86" grpId="0" animBg="1"/>
      <p:bldP spid="87" grpId="0"/>
      <p:bldP spid="88" grpId="0" animBg="1"/>
      <p:bldP spid="89" grpId="0"/>
      <p:bldP spid="90" grpId="0" animBg="1"/>
      <p:bldP spid="91" grpId="0"/>
      <p:bldP spid="92" grpId="0" animBg="1"/>
      <p:bldP spid="93" grpId="0"/>
      <p:bldP spid="94" grpId="0" animBg="1"/>
      <p:bldP spid="95" grpId="0"/>
      <p:bldP spid="102" grpId="0" animBg="1"/>
      <p:bldP spid="103" grpId="0" animBg="1"/>
      <p:bldP spid="109" grpId="0" animBg="1"/>
      <p:bldP spid="109" grpId="1" animBg="1"/>
      <p:bldP spid="110" grpId="0" animBg="1"/>
      <p:bldP spid="110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6E83FBD-37E1-DE4D-BC66-20A1DE21A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Proving Programs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5C4D2-FE7C-2046-9B17-AA87CD0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16</a:t>
            </a:fld>
            <a:endParaRPr lang="en-NO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7B0D5A8-300D-9541-8C4D-E621EF210FEB}"/>
              </a:ext>
            </a:extLst>
          </p:cNvPr>
          <p:cNvSpPr txBox="1">
            <a:spLocks/>
          </p:cNvSpPr>
          <p:nvPr/>
        </p:nvSpPr>
        <p:spPr>
          <a:xfrm>
            <a:off x="4641573" y="2210722"/>
            <a:ext cx="3097696" cy="865704"/>
          </a:xfrm>
          <a:prstGeom prst="rect">
            <a:avLst/>
          </a:prstGeom>
          <a:solidFill>
            <a:schemeClr val="bg2"/>
          </a:solidFill>
        </p:spPr>
        <p:txBody>
          <a:bodyPr vert="horz" lIns="180000" tIns="180000" rIns="180000" bIns="18000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:= </a:t>
            </a:r>
            <a:r>
              <a:rPr lang="en-GB" dirty="0">
                <a:latin typeface="Share Tech Mono" panose="020B0509050000020004" pitchFamily="49" charset="77"/>
              </a:rPr>
              <a:t>each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 + </a:t>
            </a:r>
            <a:r>
              <a:rPr lang="en-GB" dirty="0">
                <a:solidFill>
                  <a:schemeClr val="accent6"/>
                </a:solidFill>
                <a:latin typeface="Share Tech Mono" panose="020B0509050000020004" pitchFamily="49" charset="77"/>
              </a:rPr>
              <a:t>1</a:t>
            </a:r>
            <a:endParaRPr lang="en-GB" dirty="0">
              <a:solidFill>
                <a:schemeClr val="accent6"/>
              </a:solidFill>
              <a:latin typeface="Courier New" panose="02070309020205020404" pitchFamily="49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52214C1-B11E-6341-BD37-3EE4F6C68CBE}"/>
              </a:ext>
            </a:extLst>
          </p:cNvPr>
          <p:cNvSpPr/>
          <p:nvPr/>
        </p:nvSpPr>
        <p:spPr>
          <a:xfrm>
            <a:off x="2853841" y="2413952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x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2BF01EF-A5E1-C645-B004-F32389FB2CE1}"/>
              </a:ext>
            </a:extLst>
          </p:cNvPr>
          <p:cNvSpPr txBox="1"/>
          <p:nvPr/>
        </p:nvSpPr>
        <p:spPr>
          <a:xfrm>
            <a:off x="2721348" y="2044271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E6D35AB-9366-5B47-9E02-F1C316FB7E61}"/>
              </a:ext>
            </a:extLst>
          </p:cNvPr>
          <p:cNvSpPr txBox="1"/>
          <p:nvPr/>
        </p:nvSpPr>
        <p:spPr>
          <a:xfrm>
            <a:off x="2226746" y="2438004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81FDC6B-5074-A040-9877-252DDDD37ADF}"/>
              </a:ext>
            </a:extLst>
          </p:cNvPr>
          <p:cNvSpPr/>
          <p:nvPr/>
        </p:nvSpPr>
        <p:spPr>
          <a:xfrm>
            <a:off x="861017" y="1936572"/>
            <a:ext cx="2731457" cy="14140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B0E74F5-4A4D-954B-98EA-E654462C216C}"/>
              </a:ext>
            </a:extLst>
          </p:cNvPr>
          <p:cNvSpPr txBox="1"/>
          <p:nvPr/>
        </p:nvSpPr>
        <p:spPr>
          <a:xfrm>
            <a:off x="981504" y="244469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F29056E-B528-C243-BFD6-36648F2D60E6}"/>
              </a:ext>
            </a:extLst>
          </p:cNvPr>
          <p:cNvSpPr/>
          <p:nvPr/>
        </p:nvSpPr>
        <p:spPr>
          <a:xfrm>
            <a:off x="1497992" y="2421051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2C15549-AFDF-7D43-BCDF-CFFDC7C5EA9B}"/>
              </a:ext>
            </a:extLst>
          </p:cNvPr>
          <p:cNvSpPr txBox="1"/>
          <p:nvPr/>
        </p:nvSpPr>
        <p:spPr>
          <a:xfrm>
            <a:off x="1092112" y="2862081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30019B7-2D29-4843-8623-4A61C3145503}"/>
              </a:ext>
            </a:extLst>
          </p:cNvPr>
          <p:cNvSpPr/>
          <p:nvPr/>
        </p:nvSpPr>
        <p:spPr>
          <a:xfrm>
            <a:off x="1497992" y="2838433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0C82455-0793-844C-8F08-4C1BF3446044}"/>
              </a:ext>
            </a:extLst>
          </p:cNvPr>
          <p:cNvSpPr txBox="1"/>
          <p:nvPr/>
        </p:nvSpPr>
        <p:spPr>
          <a:xfrm>
            <a:off x="1531410" y="203560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45E6E2C-90A0-C74C-84E8-EDD8C76371C9}"/>
              </a:ext>
            </a:extLst>
          </p:cNvPr>
          <p:cNvSpPr/>
          <p:nvPr/>
        </p:nvSpPr>
        <p:spPr>
          <a:xfrm>
            <a:off x="10781192" y="2413952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x+1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D73F18B-A9C1-B240-BB70-7BB38AFDF1C8}"/>
              </a:ext>
            </a:extLst>
          </p:cNvPr>
          <p:cNvSpPr txBox="1"/>
          <p:nvPr/>
        </p:nvSpPr>
        <p:spPr>
          <a:xfrm>
            <a:off x="10648699" y="2044271"/>
            <a:ext cx="848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B06E5B4-F111-FB49-9F42-EE96192DC5F5}"/>
              </a:ext>
            </a:extLst>
          </p:cNvPr>
          <p:cNvSpPr txBox="1"/>
          <p:nvPr/>
        </p:nvSpPr>
        <p:spPr>
          <a:xfrm>
            <a:off x="10154097" y="2438004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each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CFCFE67-787A-F04A-ACA4-23BDA0FB7C94}"/>
              </a:ext>
            </a:extLst>
          </p:cNvPr>
          <p:cNvSpPr/>
          <p:nvPr/>
        </p:nvSpPr>
        <p:spPr>
          <a:xfrm>
            <a:off x="8788368" y="1936572"/>
            <a:ext cx="2731457" cy="14140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70D1B5-14E6-334B-BAAA-9616705FA648}"/>
              </a:ext>
            </a:extLst>
          </p:cNvPr>
          <p:cNvSpPr txBox="1"/>
          <p:nvPr/>
        </p:nvSpPr>
        <p:spPr>
          <a:xfrm>
            <a:off x="8908855" y="2444699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ACC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E07EF33-FDBA-F54D-A89E-73D4C2ABADB2}"/>
              </a:ext>
            </a:extLst>
          </p:cNvPr>
          <p:cNvSpPr/>
          <p:nvPr/>
        </p:nvSpPr>
        <p:spPr>
          <a:xfrm>
            <a:off x="9425343" y="2421051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1AC5B0C-2B42-474F-9469-1038607A3675}"/>
              </a:ext>
            </a:extLst>
          </p:cNvPr>
          <p:cNvSpPr txBox="1"/>
          <p:nvPr/>
        </p:nvSpPr>
        <p:spPr>
          <a:xfrm>
            <a:off x="9019463" y="2862081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IP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F06F974-F3E5-7D40-B919-688597ED6C60}"/>
              </a:ext>
            </a:extLst>
          </p:cNvPr>
          <p:cNvSpPr/>
          <p:nvPr/>
        </p:nvSpPr>
        <p:spPr>
          <a:xfrm>
            <a:off x="9425343" y="2838433"/>
            <a:ext cx="583324" cy="362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>
              <a:latin typeface="Share Tech Mono" panose="020B0509050000020004" pitchFamily="49" charset="77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E2F764F-0E10-A246-915E-B5B18A919F6C}"/>
              </a:ext>
            </a:extLst>
          </p:cNvPr>
          <p:cNvSpPr txBox="1"/>
          <p:nvPr/>
        </p:nvSpPr>
        <p:spPr>
          <a:xfrm>
            <a:off x="9458761" y="2035605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CPU</a:t>
            </a:r>
            <a:endParaRPr lang="en-NO" dirty="0">
              <a:solidFill>
                <a:schemeClr val="bg2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B97C096E-469D-B843-BB07-6AE811B5AB09}"/>
              </a:ext>
            </a:extLst>
          </p:cNvPr>
          <p:cNvCxnSpPr>
            <a:stCxn id="70" idx="3"/>
            <a:endCxn id="10" idx="1"/>
          </p:cNvCxnSpPr>
          <p:nvPr/>
        </p:nvCxnSpPr>
        <p:spPr>
          <a:xfrm>
            <a:off x="3592474" y="2643574"/>
            <a:ext cx="104909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7FDA1F8-C6BA-0A48-8510-0F9333531C98}"/>
              </a:ext>
            </a:extLst>
          </p:cNvPr>
          <p:cNvCxnSpPr>
            <a:cxnSpLocks/>
            <a:stCxn id="10" idx="3"/>
            <a:endCxn id="79" idx="1"/>
          </p:cNvCxnSpPr>
          <p:nvPr/>
        </p:nvCxnSpPr>
        <p:spPr>
          <a:xfrm>
            <a:off x="7739269" y="2643574"/>
            <a:ext cx="104909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59AE3999-F2EC-AA47-B7DD-CE754C213DC7}"/>
              </a:ext>
            </a:extLst>
          </p:cNvPr>
          <p:cNvSpPr txBox="1"/>
          <p:nvPr/>
        </p:nvSpPr>
        <p:spPr>
          <a:xfrm>
            <a:off x="838200" y="3374224"/>
            <a:ext cx="2064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E</a:t>
            </a:r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xecutor </a:t>
            </a:r>
            <a:r>
              <a:rPr lang="en-NO" b="1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before</a:t>
            </a:r>
          </a:p>
          <a:p>
            <a:endParaRPr lang="en-NO" i="1" dirty="0">
              <a:solidFill>
                <a:schemeClr val="bg2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D470861C-7116-3745-B426-EBE1E150E780}"/>
              </a:ext>
            </a:extLst>
          </p:cNvPr>
          <p:cNvSpPr txBox="1"/>
          <p:nvPr/>
        </p:nvSpPr>
        <p:spPr>
          <a:xfrm>
            <a:off x="4592873" y="3108185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Pseudo-code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923C0F7-916A-6446-BBAA-EDFB5E27E53E}"/>
              </a:ext>
            </a:extLst>
          </p:cNvPr>
          <p:cNvSpPr txBox="1"/>
          <p:nvPr/>
        </p:nvSpPr>
        <p:spPr>
          <a:xfrm>
            <a:off x="8702143" y="3429000"/>
            <a:ext cx="18710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E</a:t>
            </a:r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xecutor </a:t>
            </a:r>
            <a:r>
              <a:rPr lang="en-NO" b="1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after</a:t>
            </a:r>
          </a:p>
          <a:p>
            <a:endParaRPr lang="en-NO" i="1" dirty="0">
              <a:solidFill>
                <a:schemeClr val="bg2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8A68EDDC-F6C6-2643-924B-245B12616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5445" y="3952630"/>
            <a:ext cx="1717137" cy="246211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1C80CC32-D157-7B4B-8CA0-D56E800A36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59729" y="3976252"/>
            <a:ext cx="1717135" cy="2462107"/>
          </a:xfrm>
          <a:prstGeom prst="rect">
            <a:avLst/>
          </a:prstGeom>
        </p:spPr>
      </p:pic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63F18930-5045-3A41-9D44-6C16F52FF75C}"/>
              </a:ext>
            </a:extLst>
          </p:cNvPr>
          <p:cNvCxnSpPr>
            <a:cxnSpLocks/>
            <a:stCxn id="70" idx="2"/>
            <a:endCxn id="2" idx="1"/>
          </p:cNvCxnSpPr>
          <p:nvPr/>
        </p:nvCxnSpPr>
        <p:spPr>
          <a:xfrm rot="16200000" flipH="1">
            <a:off x="1914541" y="3662780"/>
            <a:ext cx="1833109" cy="1208699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>
            <a:extLst>
              <a:ext uri="{FF2B5EF4-FFF2-40B4-BE49-F238E27FC236}">
                <a16:creationId xmlns:a16="http://schemas.microsoft.com/office/drawing/2014/main" id="{297A2095-8005-4A42-BBA7-FA30D49EAABB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5152582" y="5183685"/>
            <a:ext cx="2374005" cy="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>
            <a:extLst>
              <a:ext uri="{FF2B5EF4-FFF2-40B4-BE49-F238E27FC236}">
                <a16:creationId xmlns:a16="http://schemas.microsoft.com/office/drawing/2014/main" id="{37C353AD-9130-DF4B-8E67-21C65DBD52D9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9276864" y="3330506"/>
            <a:ext cx="877232" cy="1876800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id="{5E9ECDB1-E185-2241-B65E-FBB53215E5E5}"/>
              </a:ext>
            </a:extLst>
          </p:cNvPr>
          <p:cNvSpPr/>
          <p:nvPr/>
        </p:nvSpPr>
        <p:spPr>
          <a:xfrm>
            <a:off x="9512371" y="5291421"/>
            <a:ext cx="18414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NO" dirty="0">
                <a:latin typeface="Share Tech Mono" panose="020B0509050000020004" pitchFamily="49" charset="77"/>
              </a:rPr>
              <a:t>STORE address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CD03E8C2-575D-084D-9946-2C56EE1A66D8}"/>
              </a:ext>
            </a:extLst>
          </p:cNvPr>
          <p:cNvSpPr/>
          <p:nvPr/>
        </p:nvSpPr>
        <p:spPr>
          <a:xfrm>
            <a:off x="5269706" y="5291421"/>
            <a:ext cx="18414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NO" dirty="0">
                <a:latin typeface="Share Tech Mono" panose="020B0509050000020004" pitchFamily="49" charset="77"/>
              </a:rPr>
              <a:t>ADD address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864036F-F5CB-BD45-826D-45690184DCF9}"/>
              </a:ext>
            </a:extLst>
          </p:cNvPr>
          <p:cNvSpPr/>
          <p:nvPr/>
        </p:nvSpPr>
        <p:spPr>
          <a:xfrm>
            <a:off x="885030" y="5245214"/>
            <a:ext cx="18414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NO" dirty="0">
                <a:latin typeface="Share Tech Mono" panose="020B0509050000020004" pitchFamily="49" charset="77"/>
              </a:rPr>
              <a:t>LOAD 1</a:t>
            </a:r>
          </a:p>
        </p:txBody>
      </p:sp>
    </p:spTree>
    <p:extLst>
      <p:ext uri="{BB962C8B-B14F-4D97-AF65-F5344CB8AC3E}">
        <p14:creationId xmlns:p14="http://schemas.microsoft.com/office/powerpoint/2010/main" val="16832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90" grpId="0"/>
      <p:bldP spid="9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BDC62-8165-F948-99B8-F32637EC7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Takeaway #1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D6BB43-A04B-9E4E-AEFC-545D1C68E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17</a:t>
            </a:fld>
            <a:endParaRPr lang="en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A05CBC-9AFE-8D40-97FE-154DF3442F43}"/>
              </a:ext>
            </a:extLst>
          </p:cNvPr>
          <p:cNvSpPr txBox="1"/>
          <p:nvPr/>
        </p:nvSpPr>
        <p:spPr>
          <a:xfrm>
            <a:off x="2612051" y="3293668"/>
            <a:ext cx="75727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3200" dirty="0"/>
              <a:t>Proofs over </a:t>
            </a:r>
            <a:r>
              <a:rPr lang="en-NO" sz="3200" dirty="0">
                <a:solidFill>
                  <a:schemeClr val="accent3"/>
                </a:solidFill>
              </a:rPr>
              <a:t>assembly code</a:t>
            </a:r>
            <a:r>
              <a:rPr lang="en-NO" sz="3200" dirty="0"/>
              <a:t> is </a:t>
            </a:r>
            <a:r>
              <a:rPr lang="en-NO" sz="3200" dirty="0">
                <a:solidFill>
                  <a:schemeClr val="accent5"/>
                </a:solidFill>
              </a:rPr>
              <a:t>a pain</a:t>
            </a:r>
          </a:p>
        </p:txBody>
      </p:sp>
    </p:spTree>
    <p:extLst>
      <p:ext uri="{BB962C8B-B14F-4D97-AF65-F5344CB8AC3E}">
        <p14:creationId xmlns:p14="http://schemas.microsoft.com/office/powerpoint/2010/main" val="1163865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78C83-356A-9CDB-0199-75C4975DE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Example: Product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285BD9-F5F3-7445-8E51-CFB6A6B26C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rgbClr val="0B0303"/>
          </a:solidFill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program</a:t>
            </a:r>
            <a:r>
              <a:rPr lang="en-NO" dirty="0">
                <a:latin typeface="Share Tech Mono" panose="020B0509050000020004" pitchFamily="49" charset="77"/>
              </a:rPr>
              <a:t> product (x, y):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begin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   product := 0;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   counter := 0;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   while</a:t>
            </a:r>
            <a:r>
              <a:rPr lang="en-NO" dirty="0">
                <a:latin typeface="Share Tech Mono" panose="020B0509050000020004" pitchFamily="49" charset="77"/>
              </a:rPr>
              <a:t> counter &lt; y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   </a:t>
            </a: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do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	product := product + x;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	counter := counter + 1;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   end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end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14A8B204-CBBD-0E9D-CD09-4D741BECFBD4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 anchor="ctr"/>
              <a:lstStyle/>
              <a:p>
                <a:r>
                  <a:rPr lang="en-NO" dirty="0"/>
                  <a:t>Does it compute </a:t>
                </a:r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nb-N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NO" dirty="0"/>
                  <a:t>?</a:t>
                </a:r>
              </a:p>
              <a:p>
                <a:r>
                  <a:rPr lang="en-NO" dirty="0">
                    <a:solidFill>
                      <a:schemeClr val="accent3"/>
                    </a:solidFill>
                  </a:rPr>
                  <a:t>Why</a:t>
                </a:r>
                <a:r>
                  <a:rPr lang="en-NO" dirty="0"/>
                  <a:t>?</a:t>
                </a:r>
              </a:p>
              <a:p>
                <a:r>
                  <a:rPr lang="en-NO" dirty="0"/>
                  <a:t>Does it </a:t>
                </a:r>
                <a:r>
                  <a:rPr lang="en-NO" dirty="0">
                    <a:solidFill>
                      <a:schemeClr val="accent3"/>
                    </a:solidFill>
                  </a:rPr>
                  <a:t>always</a:t>
                </a:r>
                <a:r>
                  <a:rPr lang="en-NO" dirty="0"/>
                  <a:t> do?</a:t>
                </a:r>
              </a:p>
              <a:p>
                <a:endParaRPr lang="en-NO" dirty="0"/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14A8B204-CBBD-0E9D-CD09-4D741BECFB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1711" r="-733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BC7071-EC12-2564-42D8-1F32CF77E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18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940881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DB86B-0F5A-4C2E-E75E-A08A29BB0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Deduction System for Pseudocode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0F93B8-2D02-97D3-1280-C7FFFD95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19</a:t>
            </a:fld>
            <a:endParaRPr lang="en-NO"/>
          </a:p>
        </p:txBody>
      </p:sp>
      <p:sp>
        <p:nvSpPr>
          <p:cNvPr id="9" name="Process 8">
            <a:extLst>
              <a:ext uri="{FF2B5EF4-FFF2-40B4-BE49-F238E27FC236}">
                <a16:creationId xmlns:a16="http://schemas.microsoft.com/office/drawing/2014/main" id="{8D15F7D3-4A04-5DEE-4534-C6C801E959ED}"/>
              </a:ext>
            </a:extLst>
          </p:cNvPr>
          <p:cNvSpPr/>
          <p:nvPr/>
        </p:nvSpPr>
        <p:spPr>
          <a:xfrm>
            <a:off x="1009650" y="3381238"/>
            <a:ext cx="1800225" cy="99441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/>
              <a:t>Set of Variables 1</a:t>
            </a:r>
          </a:p>
        </p:txBody>
      </p:sp>
      <p:sp>
        <p:nvSpPr>
          <p:cNvPr id="10" name="Process 9">
            <a:extLst>
              <a:ext uri="{FF2B5EF4-FFF2-40B4-BE49-F238E27FC236}">
                <a16:creationId xmlns:a16="http://schemas.microsoft.com/office/drawing/2014/main" id="{ED2061FB-2E33-7281-AEEF-41FCFF67E6C6}"/>
              </a:ext>
            </a:extLst>
          </p:cNvPr>
          <p:cNvSpPr/>
          <p:nvPr/>
        </p:nvSpPr>
        <p:spPr>
          <a:xfrm>
            <a:off x="3857625" y="3381238"/>
            <a:ext cx="1800225" cy="99441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/>
              <a:t>Set of Variables 2</a:t>
            </a:r>
          </a:p>
        </p:txBody>
      </p:sp>
      <p:sp>
        <p:nvSpPr>
          <p:cNvPr id="11" name="Process 10">
            <a:extLst>
              <a:ext uri="{FF2B5EF4-FFF2-40B4-BE49-F238E27FC236}">
                <a16:creationId xmlns:a16="http://schemas.microsoft.com/office/drawing/2014/main" id="{3D6853AB-EC80-2654-D1C4-F8986F53B646}"/>
              </a:ext>
            </a:extLst>
          </p:cNvPr>
          <p:cNvSpPr/>
          <p:nvPr/>
        </p:nvSpPr>
        <p:spPr>
          <a:xfrm>
            <a:off x="6705600" y="3381238"/>
            <a:ext cx="1800225" cy="994410"/>
          </a:xfrm>
          <a:prstGeom prst="flowChartProcess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12" name="Process 11">
            <a:extLst>
              <a:ext uri="{FF2B5EF4-FFF2-40B4-BE49-F238E27FC236}">
                <a16:creationId xmlns:a16="http://schemas.microsoft.com/office/drawing/2014/main" id="{D0FDC0AB-04B7-C9F2-766C-4CB51E6F2773}"/>
              </a:ext>
            </a:extLst>
          </p:cNvPr>
          <p:cNvSpPr/>
          <p:nvPr/>
        </p:nvSpPr>
        <p:spPr>
          <a:xfrm>
            <a:off x="9553575" y="3381238"/>
            <a:ext cx="1800225" cy="99441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/>
              <a:t>Set of Variables 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9A9AC2-E2ED-DB57-BABF-4FBC04BDFFAE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2809875" y="3878443"/>
            <a:ext cx="1047750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A8F7EE8-6584-CE95-B6B4-9A9F66D17653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5657850" y="3878443"/>
            <a:ext cx="1047750" cy="0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571DE5A-BC15-AD8A-B2D2-D98A804295C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8505825" y="3878443"/>
            <a:ext cx="1047750" cy="0"/>
          </a:xfrm>
          <a:prstGeom prst="straightConnector1">
            <a:avLst/>
          </a:prstGeom>
          <a:ln>
            <a:solidFill>
              <a:schemeClr val="accent3"/>
            </a:solidFill>
            <a:prstDash val="dash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105C1E4-C0C6-6132-F1EA-801039907F3F}"/>
              </a:ext>
            </a:extLst>
          </p:cNvPr>
          <p:cNvSpPr txBox="1"/>
          <p:nvPr/>
        </p:nvSpPr>
        <p:spPr>
          <a:xfrm>
            <a:off x="2866314" y="3484209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CMD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164735-F17D-2AE6-1EC9-E4524BB00B13}"/>
              </a:ext>
            </a:extLst>
          </p:cNvPr>
          <p:cNvSpPr txBox="1"/>
          <p:nvPr/>
        </p:nvSpPr>
        <p:spPr>
          <a:xfrm>
            <a:off x="5714289" y="3484209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CMD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9606C4-F018-C956-6D38-5747DCDE6184}"/>
              </a:ext>
            </a:extLst>
          </p:cNvPr>
          <p:cNvSpPr txBox="1"/>
          <p:nvPr/>
        </p:nvSpPr>
        <p:spPr>
          <a:xfrm>
            <a:off x="8437230" y="3484209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CMD N-1</a:t>
            </a:r>
          </a:p>
        </p:txBody>
      </p:sp>
    </p:spTree>
    <p:extLst>
      <p:ext uri="{BB962C8B-B14F-4D97-AF65-F5344CB8AC3E}">
        <p14:creationId xmlns:p14="http://schemas.microsoft.com/office/powerpoint/2010/main" val="248163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6FDB5-E49A-C046-80E4-4019A77FB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Remember…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EDABB-F385-AB4A-BB73-E8F05AD20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</a:t>
            </a:fld>
            <a:endParaRPr lang="en-NO" dirty="0"/>
          </a:p>
        </p:txBody>
      </p:sp>
      <p:pic>
        <p:nvPicPr>
          <p:cNvPr id="54" name="Graphic 53" descr="Decision chart with solid fill">
            <a:extLst>
              <a:ext uri="{FF2B5EF4-FFF2-40B4-BE49-F238E27FC236}">
                <a16:creationId xmlns:a16="http://schemas.microsoft.com/office/drawing/2014/main" id="{B5FACC08-A7E9-FC46-8246-CFC0F1B20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6682" y="5160048"/>
            <a:ext cx="914400" cy="914400"/>
          </a:xfrm>
          <a:prstGeom prst="rect">
            <a:avLst/>
          </a:prstGeom>
        </p:spPr>
      </p:pic>
      <p:pic>
        <p:nvPicPr>
          <p:cNvPr id="63" name="Graphic 62" descr="Decision chart with solid fill">
            <a:extLst>
              <a:ext uri="{FF2B5EF4-FFF2-40B4-BE49-F238E27FC236}">
                <a16:creationId xmlns:a16="http://schemas.microsoft.com/office/drawing/2014/main" id="{A97B56BC-3924-DB43-91E4-FD0A57961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46682" y="2482020"/>
            <a:ext cx="914400" cy="91440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9C7D8F0B-F107-384D-A865-56D4A01E2814}"/>
              </a:ext>
            </a:extLst>
          </p:cNvPr>
          <p:cNvSpPr txBox="1"/>
          <p:nvPr/>
        </p:nvSpPr>
        <p:spPr>
          <a:xfrm>
            <a:off x="5249509" y="3446038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Montserrat" pitchFamily="2" charset="77"/>
              </a:rPr>
              <a:t>Algorithm 1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A704896-E7E7-8F42-A364-5805A093470D}"/>
              </a:ext>
            </a:extLst>
          </p:cNvPr>
          <p:cNvCxnSpPr>
            <a:cxnSpLocks/>
            <a:stCxn id="109" idx="3"/>
            <a:endCxn id="63" idx="1"/>
          </p:cNvCxnSpPr>
          <p:nvPr/>
        </p:nvCxnSpPr>
        <p:spPr>
          <a:xfrm>
            <a:off x="2568429" y="2655536"/>
            <a:ext cx="2978253" cy="283684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07D84C6-4F8C-7544-820E-414BBFBA039B}"/>
              </a:ext>
            </a:extLst>
          </p:cNvPr>
          <p:cNvCxnSpPr>
            <a:cxnSpLocks/>
            <a:stCxn id="110" idx="3"/>
            <a:endCxn id="63" idx="1"/>
          </p:cNvCxnSpPr>
          <p:nvPr/>
        </p:nvCxnSpPr>
        <p:spPr>
          <a:xfrm flipV="1">
            <a:off x="2567143" y="2939220"/>
            <a:ext cx="2979539" cy="1159039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CBC8F29-E3BB-D548-987A-EF5794437856}"/>
              </a:ext>
            </a:extLst>
          </p:cNvPr>
          <p:cNvCxnSpPr>
            <a:cxnSpLocks/>
            <a:stCxn id="63" idx="3"/>
          </p:cNvCxnSpPr>
          <p:nvPr/>
        </p:nvCxnSpPr>
        <p:spPr>
          <a:xfrm>
            <a:off x="6461082" y="2939220"/>
            <a:ext cx="2505462" cy="923739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6B05B6B-3F5E-9641-8249-6C3207081936}"/>
              </a:ext>
            </a:extLst>
          </p:cNvPr>
          <p:cNvCxnSpPr>
            <a:cxnSpLocks/>
            <a:stCxn id="54" idx="3"/>
          </p:cNvCxnSpPr>
          <p:nvPr/>
        </p:nvCxnSpPr>
        <p:spPr>
          <a:xfrm flipV="1">
            <a:off x="6461082" y="3886752"/>
            <a:ext cx="2505462" cy="1730496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C0F8E797-6EE1-D149-BCD2-B4D95453EF7A}"/>
              </a:ext>
            </a:extLst>
          </p:cNvPr>
          <p:cNvSpPr txBox="1"/>
          <p:nvPr/>
        </p:nvSpPr>
        <p:spPr>
          <a:xfrm>
            <a:off x="5225464" y="6108482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Montserrat" pitchFamily="2" charset="77"/>
              </a:rPr>
              <a:t>Algorithm 2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B9E96A7-815F-5A46-8EC7-7AD6B8FBC04C}"/>
              </a:ext>
            </a:extLst>
          </p:cNvPr>
          <p:cNvCxnSpPr>
            <a:cxnSpLocks/>
            <a:endCxn id="54" idx="1"/>
          </p:cNvCxnSpPr>
          <p:nvPr/>
        </p:nvCxnSpPr>
        <p:spPr>
          <a:xfrm>
            <a:off x="2268799" y="5617248"/>
            <a:ext cx="3277883" cy="0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3A36DC52-A05F-7843-8855-867F8E7EB96A}"/>
              </a:ext>
            </a:extLst>
          </p:cNvPr>
          <p:cNvSpPr txBox="1"/>
          <p:nvPr/>
        </p:nvSpPr>
        <p:spPr>
          <a:xfrm>
            <a:off x="1469825" y="1734106"/>
            <a:ext cx="15055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Programs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6316893-C545-3A4E-8355-BB9321E26048}"/>
              </a:ext>
            </a:extLst>
          </p:cNvPr>
          <p:cNvSpPr txBox="1"/>
          <p:nvPr/>
        </p:nvSpPr>
        <p:spPr>
          <a:xfrm>
            <a:off x="5158939" y="1729158"/>
            <a:ext cx="16898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000" b="1" dirty="0">
                <a:solidFill>
                  <a:schemeClr val="accent2"/>
                </a:solidFill>
                <a:latin typeface="Montserrat" pitchFamily="2" charset="77"/>
              </a:rPr>
              <a:t>Algorithms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AE45CE7-62E1-AF41-827E-797F5A4D8B52}"/>
              </a:ext>
            </a:extLst>
          </p:cNvPr>
          <p:cNvSpPr txBox="1"/>
          <p:nvPr/>
        </p:nvSpPr>
        <p:spPr>
          <a:xfrm>
            <a:off x="9503163" y="1726731"/>
            <a:ext cx="1471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Problems</a:t>
            </a:r>
          </a:p>
        </p:txBody>
      </p:sp>
      <p:sp>
        <p:nvSpPr>
          <p:cNvPr id="99" name="Up-down Arrow 98">
            <a:extLst>
              <a:ext uri="{FF2B5EF4-FFF2-40B4-BE49-F238E27FC236}">
                <a16:creationId xmlns:a16="http://schemas.microsoft.com/office/drawing/2014/main" id="{7014E10B-1DFB-8E48-B2AB-DE6F4FA6101B}"/>
              </a:ext>
            </a:extLst>
          </p:cNvPr>
          <p:cNvSpPr/>
          <p:nvPr/>
        </p:nvSpPr>
        <p:spPr>
          <a:xfrm>
            <a:off x="5729162" y="3849403"/>
            <a:ext cx="549441" cy="1239263"/>
          </a:xfrm>
          <a:prstGeom prst="up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NO" sz="1400" dirty="0"/>
              <a:t>efficiency</a:t>
            </a:r>
          </a:p>
        </p:txBody>
      </p:sp>
      <p:sp>
        <p:nvSpPr>
          <p:cNvPr id="104" name="Up-down Arrow 103">
            <a:extLst>
              <a:ext uri="{FF2B5EF4-FFF2-40B4-BE49-F238E27FC236}">
                <a16:creationId xmlns:a16="http://schemas.microsoft.com/office/drawing/2014/main" id="{C939D8FF-A6FA-CC40-8F33-1040A3594C60}"/>
              </a:ext>
            </a:extLst>
          </p:cNvPr>
          <p:cNvSpPr/>
          <p:nvPr/>
        </p:nvSpPr>
        <p:spPr>
          <a:xfrm rot="17456969">
            <a:off x="7422644" y="2436119"/>
            <a:ext cx="549441" cy="1915874"/>
          </a:xfrm>
          <a:prstGeom prst="up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NO" sz="1400" dirty="0"/>
              <a:t>correctness</a:t>
            </a:r>
          </a:p>
        </p:txBody>
      </p:sp>
      <p:pic>
        <p:nvPicPr>
          <p:cNvPr id="108" name="Picture 107" descr="A white circ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2E398F34-3AB3-9B42-AF74-F051AA76ED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00494" y="5195146"/>
            <a:ext cx="844203" cy="844203"/>
          </a:xfrm>
          <a:prstGeom prst="rect">
            <a:avLst/>
          </a:prstGeom>
        </p:spPr>
      </p:pic>
      <p:pic>
        <p:nvPicPr>
          <p:cNvPr id="109" name="Picture 108" descr="Icon&#10;&#10;Description automatically generated">
            <a:extLst>
              <a:ext uri="{FF2B5EF4-FFF2-40B4-BE49-F238E27FC236}">
                <a16:creationId xmlns:a16="http://schemas.microsoft.com/office/drawing/2014/main" id="{232DEDD8-069D-F74B-933C-64AAFEC790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876761" y="2309702"/>
            <a:ext cx="691668" cy="691668"/>
          </a:xfrm>
          <a:prstGeom prst="rect">
            <a:avLst/>
          </a:prstGeom>
        </p:spPr>
      </p:pic>
      <p:pic>
        <p:nvPicPr>
          <p:cNvPr id="110" name="Picture 109" descr="Logo, icon&#10;&#10;Description automatically generated">
            <a:extLst>
              <a:ext uri="{FF2B5EF4-FFF2-40B4-BE49-F238E27FC236}">
                <a16:creationId xmlns:a16="http://schemas.microsoft.com/office/drawing/2014/main" id="{F4E155A7-1878-4847-999C-8C1D1894E1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878048" y="3753711"/>
            <a:ext cx="689095" cy="68909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25909F4-80DC-EA2B-5DB3-984DDABD4D74}"/>
                  </a:ext>
                </a:extLst>
              </p:cNvPr>
              <p:cNvSpPr txBox="1"/>
              <p:nvPr/>
            </p:nvSpPr>
            <p:spPr>
              <a:xfrm>
                <a:off x="8966544" y="3553760"/>
                <a:ext cx="280249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sz="28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nb-NO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b-NO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nb-NO" sz="28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nb-NO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nb-NO" sz="28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nb-NO" sz="28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sz="2800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nb-NO" sz="2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nb-NO" sz="28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NO" sz="28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25909F4-80DC-EA2B-5DB3-984DDABD4D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66544" y="3553760"/>
                <a:ext cx="2802498" cy="523220"/>
              </a:xfrm>
              <a:prstGeom prst="rect">
                <a:avLst/>
              </a:prstGeom>
              <a:blipFill>
                <a:blip r:embed="rId10"/>
                <a:stretch>
                  <a:fillRect r="-452" b="-209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8651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0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8156A-4AF2-1769-082E-E08897ED1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Multiplication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3EFFE7-1B59-CFAF-9864-0FADB2E8A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20</a:t>
            </a:fld>
            <a:endParaRPr lang="en-NO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DE2B0A-1821-8344-EF0D-C2768E01DDFF}"/>
              </a:ext>
            </a:extLst>
          </p:cNvPr>
          <p:cNvSpPr txBox="1"/>
          <p:nvPr/>
        </p:nvSpPr>
        <p:spPr>
          <a:xfrm>
            <a:off x="7327534" y="1055259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Montserrat" pitchFamily="2" charset="77"/>
              </a:rPr>
              <a:t>Start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8263CC-1724-4E82-61FD-E0D2C2ADD1E6}"/>
              </a:ext>
            </a:extLst>
          </p:cNvPr>
          <p:cNvSpPr txBox="1"/>
          <p:nvPr/>
        </p:nvSpPr>
        <p:spPr>
          <a:xfrm>
            <a:off x="6621756" y="2063800"/>
            <a:ext cx="217170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product := 0;</a:t>
            </a:r>
          </a:p>
          <a:p>
            <a:r>
              <a:rPr lang="en-NO" dirty="0">
                <a:latin typeface="Share Tech Mono" panose="020B0509050000020004" pitchFamily="49" charset="77"/>
              </a:rPr>
              <a:t>counter := 0;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7604B153-9293-F2E8-6D63-B5CD742D3712}"/>
              </a:ext>
            </a:extLst>
          </p:cNvPr>
          <p:cNvSpPr/>
          <p:nvPr/>
        </p:nvSpPr>
        <p:spPr>
          <a:xfrm>
            <a:off x="6567488" y="3429000"/>
            <a:ext cx="2274570" cy="982980"/>
          </a:xfrm>
          <a:prstGeom prst="diamond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counter != 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025812-E367-302B-0E94-7F57E9F8DBB7}"/>
              </a:ext>
            </a:extLst>
          </p:cNvPr>
          <p:cNvSpPr txBox="1"/>
          <p:nvPr/>
        </p:nvSpPr>
        <p:spPr>
          <a:xfrm>
            <a:off x="6096000" y="5130850"/>
            <a:ext cx="3217546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product := product + x;</a:t>
            </a:r>
          </a:p>
          <a:p>
            <a:r>
              <a:rPr lang="en-NO" dirty="0">
                <a:latin typeface="Share Tech Mono" panose="020B0509050000020004" pitchFamily="49" charset="77"/>
              </a:rPr>
              <a:t>counter := counter + 1;</a:t>
            </a:r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3B30C230-A779-8032-5053-AFC9333CD377}"/>
              </a:ext>
            </a:extLst>
          </p:cNvPr>
          <p:cNvCxnSpPr>
            <a:stCxn id="7" idx="1"/>
            <a:endCxn id="6" idx="1"/>
          </p:cNvCxnSpPr>
          <p:nvPr/>
        </p:nvCxnSpPr>
        <p:spPr>
          <a:xfrm rot="10800000" flipH="1">
            <a:off x="6096000" y="3920490"/>
            <a:ext cx="471488" cy="1533526"/>
          </a:xfrm>
          <a:prstGeom prst="bentConnector3">
            <a:avLst>
              <a:gd name="adj1" fmla="val -48485"/>
            </a:avLst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DC2F43-5BE6-AA57-D4CF-61848FF4655B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7707606" y="1424591"/>
            <a:ext cx="0" cy="6392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1FC54C-BDAF-B780-D384-7241BD025315}"/>
              </a:ext>
            </a:extLst>
          </p:cNvPr>
          <p:cNvCxnSpPr>
            <a:cxnSpLocks/>
            <a:stCxn id="6" idx="3"/>
            <a:endCxn id="21" idx="1"/>
          </p:cNvCxnSpPr>
          <p:nvPr/>
        </p:nvCxnSpPr>
        <p:spPr>
          <a:xfrm>
            <a:off x="8842058" y="3920490"/>
            <a:ext cx="10724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875C50F-3710-8E0F-BC42-B146776F0816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7704773" y="4411980"/>
            <a:ext cx="0" cy="7188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8EFCB720-ED18-F9D1-4FB7-DA29824BFF84}"/>
              </a:ext>
            </a:extLst>
          </p:cNvPr>
          <p:cNvCxnSpPr>
            <a:stCxn id="7" idx="1"/>
            <a:endCxn id="6" idx="1"/>
          </p:cNvCxnSpPr>
          <p:nvPr/>
        </p:nvCxnSpPr>
        <p:spPr>
          <a:xfrm rot="10800000" flipH="1">
            <a:off x="6096000" y="3920490"/>
            <a:ext cx="471488" cy="1533526"/>
          </a:xfrm>
          <a:prstGeom prst="bentConnector3">
            <a:avLst>
              <a:gd name="adj1" fmla="val -48485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C284057-79C4-CCAB-2C3A-D20E843E1AD0}"/>
              </a:ext>
            </a:extLst>
          </p:cNvPr>
          <p:cNvSpPr txBox="1"/>
          <p:nvPr/>
        </p:nvSpPr>
        <p:spPr>
          <a:xfrm>
            <a:off x="9914524" y="3735824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Montserrat" pitchFamily="2" charset="77"/>
              </a:rPr>
              <a:t>Done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5A2CA9D-912C-D9CD-B574-0220A909A144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7704773" y="2710131"/>
            <a:ext cx="2833" cy="7188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C9CFEE1-48A9-FA9D-B3FD-800EA9C08F86}"/>
                  </a:ext>
                </a:extLst>
              </p:cNvPr>
              <p:cNvSpPr txBox="1"/>
              <p:nvPr/>
            </p:nvSpPr>
            <p:spPr>
              <a:xfrm>
                <a:off x="8980200" y="1416874"/>
                <a:ext cx="14924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∈ 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ℤ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ℤ</m:t>
                      </m:r>
                    </m:oMath>
                  </m:oMathPara>
                </a14:m>
                <a:endParaRPr lang="en-NO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C9CFEE1-48A9-FA9D-B3FD-800EA9C08F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80200" y="1416874"/>
                <a:ext cx="1492460" cy="369332"/>
              </a:xfrm>
              <a:prstGeom prst="rect">
                <a:avLst/>
              </a:prstGeom>
              <a:blipFill>
                <a:blip r:embed="rId2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672A041-9A38-75D7-DF7C-8C560A013633}"/>
              </a:ext>
            </a:extLst>
          </p:cNvPr>
          <p:cNvCxnSpPr>
            <a:cxnSpLocks/>
            <a:stCxn id="27" idx="1"/>
          </p:cNvCxnSpPr>
          <p:nvPr/>
        </p:nvCxnSpPr>
        <p:spPr>
          <a:xfrm flipH="1" flipV="1">
            <a:off x="7704773" y="1600170"/>
            <a:ext cx="1275427" cy="1370"/>
          </a:xfrm>
          <a:prstGeom prst="line">
            <a:avLst/>
          </a:prstGeom>
          <a:ln>
            <a:solidFill>
              <a:schemeClr val="accent6"/>
            </a:solidFill>
            <a:prstDash val="dash"/>
            <a:tailEnd type="oval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8239A18-8CAE-C060-001D-2DDC5D7A67AD}"/>
                  </a:ext>
                </a:extLst>
              </p:cNvPr>
              <p:cNvSpPr txBox="1"/>
              <p:nvPr/>
            </p:nvSpPr>
            <p:spPr>
              <a:xfrm>
                <a:off x="9814428" y="2568178"/>
                <a:ext cx="12307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NO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8239A18-8CAE-C060-001D-2DDC5D7A67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14428" y="2568178"/>
                <a:ext cx="1230785" cy="369332"/>
              </a:xfrm>
              <a:prstGeom prst="rect">
                <a:avLst/>
              </a:prstGeom>
              <a:blipFill>
                <a:blip r:embed="rId3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F68BB30-B63A-4D79-DA19-6B596B9733FE}"/>
              </a:ext>
            </a:extLst>
          </p:cNvPr>
          <p:cNvCxnSpPr>
            <a:cxnSpLocks/>
            <a:stCxn id="33" idx="1"/>
          </p:cNvCxnSpPr>
          <p:nvPr/>
        </p:nvCxnSpPr>
        <p:spPr>
          <a:xfrm rot="10800000" flipV="1">
            <a:off x="9197234" y="2752843"/>
            <a:ext cx="617195" cy="1143587"/>
          </a:xfrm>
          <a:prstGeom prst="bentConnector2">
            <a:avLst/>
          </a:prstGeom>
          <a:ln>
            <a:solidFill>
              <a:schemeClr val="accent3"/>
            </a:solidFill>
            <a:prstDash val="dash"/>
            <a:tailEnd type="oval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220F803-DA71-1D24-C35E-6550203123FF}"/>
                  </a:ext>
                </a:extLst>
              </p:cNvPr>
              <p:cNvSpPr txBox="1"/>
              <p:nvPr/>
            </p:nvSpPr>
            <p:spPr>
              <a:xfrm>
                <a:off x="4951589" y="2752844"/>
                <a:ext cx="14563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NO" dirty="0">
                  <a:solidFill>
                    <a:schemeClr val="accent3"/>
                  </a:solidFill>
                </a:endParaRPr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220F803-DA71-1D24-C35E-6550203123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1589" y="2752844"/>
                <a:ext cx="1456361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37A1FAE-ED5C-0002-06BA-F6503BA757C8}"/>
              </a:ext>
            </a:extLst>
          </p:cNvPr>
          <p:cNvCxnSpPr>
            <a:cxnSpLocks/>
          </p:cNvCxnSpPr>
          <p:nvPr/>
        </p:nvCxnSpPr>
        <p:spPr>
          <a:xfrm>
            <a:off x="6331666" y="2940163"/>
            <a:ext cx="1373107" cy="0"/>
          </a:xfrm>
          <a:prstGeom prst="line">
            <a:avLst/>
          </a:prstGeom>
          <a:ln>
            <a:solidFill>
              <a:schemeClr val="accent3"/>
            </a:solidFill>
            <a:prstDash val="dash"/>
            <a:tailEnd type="oval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37DEEA5-024A-2BE4-E128-8662707B21E2}"/>
              </a:ext>
            </a:extLst>
          </p:cNvPr>
          <p:cNvSpPr txBox="1"/>
          <p:nvPr/>
        </p:nvSpPr>
        <p:spPr>
          <a:xfrm>
            <a:off x="9261261" y="352771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1"/>
                </a:solidFill>
                <a:latin typeface="Share Tech Mono" panose="020B0509050000020004" pitchFamily="49" charset="77"/>
              </a:rPr>
              <a:t>[no]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3C236B-646E-4653-A87C-E9509FA747F5}"/>
              </a:ext>
            </a:extLst>
          </p:cNvPr>
          <p:cNvSpPr txBox="1"/>
          <p:nvPr/>
        </p:nvSpPr>
        <p:spPr>
          <a:xfrm>
            <a:off x="7756650" y="459461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1"/>
                </a:solidFill>
                <a:latin typeface="Share Tech Mono" panose="020B0509050000020004" pitchFamily="49" charset="77"/>
              </a:rPr>
              <a:t>[yes]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BD7ACFFC-0634-DD9A-B230-D0CDBC5A0CE8}"/>
                  </a:ext>
                </a:extLst>
              </p:cNvPr>
              <p:cNvSpPr txBox="1"/>
              <p:nvPr/>
            </p:nvSpPr>
            <p:spPr>
              <a:xfrm>
                <a:off x="3570711" y="4240501"/>
                <a:ext cx="13049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nb-NO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b-NO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nb-NO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NO" dirty="0">
                  <a:solidFill>
                    <a:schemeClr val="accent3"/>
                  </a:solidFill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BD7ACFFC-0634-DD9A-B230-D0CDBC5A0C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0711" y="4240501"/>
                <a:ext cx="1304973" cy="369332"/>
              </a:xfrm>
              <a:prstGeom prst="rect">
                <a:avLst/>
              </a:prstGeom>
              <a:blipFill>
                <a:blip r:embed="rId5"/>
                <a:stretch>
                  <a:fillRect b="-13793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1D3CAB5-89F5-5FBB-250E-87095B1FBF37}"/>
                  </a:ext>
                </a:extLst>
              </p:cNvPr>
              <p:cNvSpPr txBox="1"/>
              <p:nvPr/>
            </p:nvSpPr>
            <p:spPr>
              <a:xfrm>
                <a:off x="3570711" y="4586749"/>
                <a:ext cx="12707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nb-NO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b-NO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lang="nb-NO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en-NO" dirty="0">
                  <a:solidFill>
                    <a:schemeClr val="accent3"/>
                  </a:solidFill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1D3CAB5-89F5-5FBB-250E-87095B1FBF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0711" y="4586749"/>
                <a:ext cx="1270797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D77C652-9C58-0736-31DA-ED1B288EA990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4875684" y="4425167"/>
            <a:ext cx="1005051" cy="0"/>
          </a:xfrm>
          <a:prstGeom prst="line">
            <a:avLst/>
          </a:prstGeom>
          <a:ln>
            <a:solidFill>
              <a:schemeClr val="accent3"/>
            </a:solidFill>
            <a:prstDash val="dash"/>
            <a:tailEnd type="oval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B0CD33F-1866-55BA-9738-CE0B0F6BC252}"/>
                  </a:ext>
                </a:extLst>
              </p:cNvPr>
              <p:cNvSpPr txBox="1"/>
              <p:nvPr/>
            </p:nvSpPr>
            <p:spPr>
              <a:xfrm>
                <a:off x="9011045" y="4317895"/>
                <a:ext cx="8875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nb-NO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b-NO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p>
                          <m:r>
                            <a:rPr lang="nb-NO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NO" dirty="0">
                  <a:solidFill>
                    <a:schemeClr val="accent3"/>
                  </a:solidFill>
                </a:endParaRPr>
              </a:p>
            </p:txBody>
          </p:sp>
        </mc:Choice>
        <mc:Fallback xmlns=""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B0CD33F-1866-55BA-9738-CE0B0F6BC2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1045" y="4317895"/>
                <a:ext cx="887551" cy="369332"/>
              </a:xfrm>
              <a:prstGeom prst="rect">
                <a:avLst/>
              </a:prstGeom>
              <a:blipFill>
                <a:blip r:embed="rId7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7AA3EB79-6C99-7417-78A8-C82F06A9C861}"/>
                  </a:ext>
                </a:extLst>
              </p:cNvPr>
              <p:cNvSpPr txBox="1"/>
              <p:nvPr/>
            </p:nvSpPr>
            <p:spPr>
              <a:xfrm>
                <a:off x="4948756" y="3048596"/>
                <a:ext cx="12100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NO" dirty="0">
                  <a:solidFill>
                    <a:schemeClr val="accent4"/>
                  </a:solidFill>
                </a:endParaRPr>
              </a:p>
            </p:txBody>
          </p:sp>
        </mc:Choice>
        <mc:Fallback xmlns=""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7AA3EB79-6C99-7417-78A8-C82F06A9C8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8756" y="3048596"/>
                <a:ext cx="1210075" cy="369332"/>
              </a:xfrm>
              <a:prstGeom prst="rect">
                <a:avLst/>
              </a:prstGeom>
              <a:blipFill>
                <a:blip r:embed="rId8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C7865C6-9A0A-5068-A323-1ECEA47605CD}"/>
                  </a:ext>
                </a:extLst>
              </p:cNvPr>
              <p:cNvSpPr txBox="1"/>
              <p:nvPr/>
            </p:nvSpPr>
            <p:spPr>
              <a:xfrm>
                <a:off x="9792044" y="3201225"/>
                <a:ext cx="12100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NO" dirty="0">
                  <a:solidFill>
                    <a:schemeClr val="accent4"/>
                  </a:solidFill>
                </a:endParaRPr>
              </a:p>
            </p:txBody>
          </p:sp>
        </mc:Choice>
        <mc:Fallback xmlns=""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EC7865C6-9A0A-5068-A323-1ECEA47605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2044" y="3201225"/>
                <a:ext cx="1210075" cy="369332"/>
              </a:xfrm>
              <a:prstGeom prst="rect">
                <a:avLst/>
              </a:prstGeom>
              <a:blipFill>
                <a:blip r:embed="rId9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B499C3E-C6FB-4166-3212-0360C3C9086B}"/>
                  </a:ext>
                </a:extLst>
              </p:cNvPr>
              <p:cNvSpPr txBox="1"/>
              <p:nvPr/>
            </p:nvSpPr>
            <p:spPr>
              <a:xfrm>
                <a:off x="3570710" y="4932997"/>
                <a:ext cx="12100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NO" dirty="0">
                  <a:solidFill>
                    <a:schemeClr val="accent4"/>
                  </a:solidFill>
                </a:endParaRPr>
              </a:p>
            </p:txBody>
          </p:sp>
        </mc:Choice>
        <mc:Fallback xmlns=""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B499C3E-C6FB-4166-3212-0360C3C908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0710" y="4932997"/>
                <a:ext cx="1210075" cy="369332"/>
              </a:xfrm>
              <a:prstGeom prst="rect">
                <a:avLst/>
              </a:prstGeom>
              <a:blipFill>
                <a:blip r:embed="rId10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72DDA01-4A9B-B96C-5E49-2F366D3D54F3}"/>
                  </a:ext>
                </a:extLst>
              </p:cNvPr>
              <p:cNvSpPr txBox="1"/>
              <p:nvPr/>
            </p:nvSpPr>
            <p:spPr>
              <a:xfrm>
                <a:off x="9011045" y="4627358"/>
                <a:ext cx="13185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′=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′ × </m:t>
                      </m:r>
                      <m:r>
                        <a:rPr lang="nb-NO" b="0" i="1" smtClean="0">
                          <a:solidFill>
                            <a:schemeClr val="accent4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NO" dirty="0">
                  <a:solidFill>
                    <a:schemeClr val="accent4"/>
                  </a:solidFill>
                </a:endParaRP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72DDA01-4A9B-B96C-5E49-2F366D3D54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1045" y="4627358"/>
                <a:ext cx="1318566" cy="369332"/>
              </a:xfrm>
              <a:prstGeom prst="rect">
                <a:avLst/>
              </a:prstGeom>
              <a:blipFill>
                <a:blip r:embed="rId11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9F57A8A4-7FCD-4788-8BC8-11EFAB13FC4D}"/>
              </a:ext>
            </a:extLst>
          </p:cNvPr>
          <p:cNvCxnSpPr>
            <a:cxnSpLocks/>
            <a:stCxn id="53" idx="1"/>
          </p:cNvCxnSpPr>
          <p:nvPr/>
        </p:nvCxnSpPr>
        <p:spPr>
          <a:xfrm flipH="1">
            <a:off x="7704773" y="4502561"/>
            <a:ext cx="1306272" cy="0"/>
          </a:xfrm>
          <a:prstGeom prst="line">
            <a:avLst/>
          </a:prstGeom>
          <a:ln>
            <a:solidFill>
              <a:schemeClr val="accent3"/>
            </a:solidFill>
            <a:prstDash val="dash"/>
            <a:tailEnd type="oval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3B27229C-902A-0C61-82FD-974D2EC30324}"/>
                  </a:ext>
                </a:extLst>
              </p:cNvPr>
              <p:cNvSpPr txBox="1"/>
              <p:nvPr/>
            </p:nvSpPr>
            <p:spPr>
              <a:xfrm>
                <a:off x="9792044" y="2891762"/>
                <a:ext cx="8147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b-NO" b="0" i="1" smtClean="0">
                          <a:solidFill>
                            <a:schemeClr val="accent3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NO" dirty="0">
                  <a:solidFill>
                    <a:schemeClr val="accent3"/>
                  </a:solidFill>
                </a:endParaRPr>
              </a:p>
            </p:txBody>
          </p:sp>
        </mc:Choice>
        <mc:Fallback xmlns="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3B27229C-902A-0C61-82FD-974D2EC303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92044" y="2891762"/>
                <a:ext cx="814710" cy="369332"/>
              </a:xfrm>
              <a:prstGeom prst="rect">
                <a:avLst/>
              </a:prstGeom>
              <a:blipFill>
                <a:blip r:embed="rId12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TextBox 65">
            <a:extLst>
              <a:ext uri="{FF2B5EF4-FFF2-40B4-BE49-F238E27FC236}">
                <a16:creationId xmlns:a16="http://schemas.microsoft.com/office/drawing/2014/main" id="{6A781BA9-2D9E-50DC-60D0-24AF65516CB4}"/>
              </a:ext>
            </a:extLst>
          </p:cNvPr>
          <p:cNvSpPr txBox="1"/>
          <p:nvPr/>
        </p:nvSpPr>
        <p:spPr>
          <a:xfrm>
            <a:off x="821663" y="2562339"/>
            <a:ext cx="33290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O" b="1" dirty="0">
                <a:solidFill>
                  <a:schemeClr val="accent4"/>
                </a:solidFill>
                <a:latin typeface="Montserrat" pitchFamily="2" charset="77"/>
              </a:rPr>
              <a:t>Loop invariant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dirty="0">
                <a:latin typeface="Montserrat" pitchFamily="2" charset="77"/>
              </a:rPr>
              <a:t>Always true: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dirty="0">
                <a:latin typeface="Montserrat" pitchFamily="2" charset="77"/>
              </a:rPr>
              <a:t>Before, during and after.</a:t>
            </a:r>
          </a:p>
        </p:txBody>
      </p:sp>
    </p:spTree>
    <p:extLst>
      <p:ext uri="{BB962C8B-B14F-4D97-AF65-F5344CB8AC3E}">
        <p14:creationId xmlns:p14="http://schemas.microsoft.com/office/powerpoint/2010/main" val="2391716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3" grpId="0"/>
      <p:bldP spid="38" grpId="0"/>
      <p:bldP spid="48" grpId="0"/>
      <p:bldP spid="49" grpId="0"/>
      <p:bldP spid="53" grpId="0"/>
      <p:bldP spid="54" grpId="0"/>
      <p:bldP spid="55" grpId="0"/>
      <p:bldP spid="56" grpId="0"/>
      <p:bldP spid="57" grpId="0"/>
      <p:bldP spid="61" grpId="0"/>
      <p:bldP spid="6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BDC62-8165-F948-99B8-F32637EC7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Takeaway #2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D6BB43-A04B-9E4E-AEFC-545D1C68E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21</a:t>
            </a:fld>
            <a:endParaRPr lang="en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A05CBC-9AFE-8D40-97FE-154DF3442F43}"/>
              </a:ext>
            </a:extLst>
          </p:cNvPr>
          <p:cNvSpPr txBox="1"/>
          <p:nvPr/>
        </p:nvSpPr>
        <p:spPr>
          <a:xfrm>
            <a:off x="2045906" y="2516428"/>
            <a:ext cx="83920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3200" dirty="0"/>
              <a:t>Proofs are </a:t>
            </a:r>
            <a:r>
              <a:rPr lang="en-NO" sz="3200" dirty="0">
                <a:solidFill>
                  <a:schemeClr val="accent5"/>
                </a:solidFill>
              </a:rPr>
              <a:t>hard,</a:t>
            </a:r>
          </a:p>
          <a:p>
            <a:pPr algn="ctr"/>
            <a:endParaRPr lang="en-NO" sz="3200" dirty="0">
              <a:solidFill>
                <a:schemeClr val="accent5"/>
              </a:solidFill>
            </a:endParaRPr>
          </a:p>
          <a:p>
            <a:pPr algn="ctr"/>
            <a:r>
              <a:rPr lang="en-NO" sz="3200" dirty="0"/>
              <a:t>but they do </a:t>
            </a:r>
            <a:r>
              <a:rPr lang="en-NO" sz="3200" dirty="0">
                <a:solidFill>
                  <a:schemeClr val="accent6"/>
                </a:solidFill>
              </a:rPr>
              <a:t>help understand algorithms</a:t>
            </a:r>
          </a:p>
        </p:txBody>
      </p:sp>
    </p:spTree>
    <p:extLst>
      <p:ext uri="{BB962C8B-B14F-4D97-AF65-F5344CB8AC3E}">
        <p14:creationId xmlns:p14="http://schemas.microsoft.com/office/powerpoint/2010/main" val="23057910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Silhouette facing the explosion">
            <a:extLst>
              <a:ext uri="{FF2B5EF4-FFF2-40B4-BE49-F238E27FC236}">
                <a16:creationId xmlns:a16="http://schemas.microsoft.com/office/drawing/2014/main" id="{12D76990-E5F9-6D46-BCA9-7E91F50D5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1405356A-176A-4F43-80CB-912D5838F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Testing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  <a:latin typeface="Montserrat" pitchFamily="2" charset="77"/>
              </a:rPr>
              <a:t>Practical Software Verification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723630-1F63-6241-B030-64AF95FD2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EAE67CF-1745-2945-BC67-7BD79F205591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22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34451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43B08-04CA-E54B-AD0D-E44A33974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4400" i="1" dirty="0">
                <a:solidFill>
                  <a:schemeClr val="accent3"/>
                </a:solidFill>
              </a:rPr>
              <a:t>“T</a:t>
            </a:r>
            <a:r>
              <a:rPr lang="en-NO" sz="4400" i="1" dirty="0">
                <a:solidFill>
                  <a:schemeClr val="accent3"/>
                </a:solidFill>
              </a:rPr>
              <a:t>esting shows the prescence, </a:t>
            </a:r>
            <a:br>
              <a:rPr lang="en-NO" sz="4400" i="1" dirty="0">
                <a:solidFill>
                  <a:schemeClr val="accent3"/>
                </a:solidFill>
              </a:rPr>
            </a:br>
            <a:r>
              <a:rPr lang="en-NO" sz="4400" i="1" dirty="0">
                <a:solidFill>
                  <a:schemeClr val="accent3"/>
                </a:solidFill>
              </a:rPr>
              <a:t>not the absence of bugs</a:t>
            </a:r>
            <a:r>
              <a:rPr lang="en-NO" sz="4400" dirty="0">
                <a:solidFill>
                  <a:schemeClr val="accent3"/>
                </a:solidFill>
              </a:rPr>
              <a:t>”</a:t>
            </a:r>
          </a:p>
          <a:p>
            <a:pPr marL="0" indent="0">
              <a:buNone/>
            </a:pPr>
            <a:r>
              <a:rPr lang="en-NO" dirty="0"/>
              <a:t>— Edsger W. Dijkstra (1930 – 2002)</a:t>
            </a:r>
          </a:p>
        </p:txBody>
      </p:sp>
      <p:pic>
        <p:nvPicPr>
          <p:cNvPr id="1026" name="Picture 2" descr="A person with a beard and glasses&#10;&#10;Description automatically generated with low confidence">
            <a:extLst>
              <a:ext uri="{FF2B5EF4-FFF2-40B4-BE49-F238E27FC236}">
                <a16:creationId xmlns:a16="http://schemas.microsoft.com/office/drawing/2014/main" id="{5D5B258C-9C0B-0742-AE5C-D7EC135199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3" r="-1" b="-1"/>
          <a:stretch/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5AC26A-7072-5C46-817A-2D87E88EF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EAE67CF-1745-2945-BC67-7BD79F205591}" type="slidenum">
              <a:rPr lang="en-NO" smtClean="0"/>
              <a:pPr>
                <a:spcAft>
                  <a:spcPts val="600"/>
                </a:spcAft>
              </a:pPr>
              <a:t>23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299607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37A64-BDE7-DB49-B8EC-0F2E5F66B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How to 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6D5A0-CA8F-9346-9044-685356EAB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15691" cy="4351338"/>
          </a:xfrm>
        </p:spPr>
        <p:txBody>
          <a:bodyPr anchor="ctr"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>
                <a:solidFill>
                  <a:schemeClr val="accent3"/>
                </a:solidFill>
              </a:rPr>
              <a:t>Implement</a:t>
            </a:r>
            <a:r>
              <a:rPr lang="en-NO" dirty="0"/>
              <a:t> our algorithm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>
                <a:solidFill>
                  <a:schemeClr val="accent3"/>
                </a:solidFill>
              </a:rPr>
              <a:t>Try</a:t>
            </a:r>
            <a:r>
              <a:rPr lang="en-NO" dirty="0"/>
              <a:t> with some inputs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>
                <a:solidFill>
                  <a:schemeClr val="accent3"/>
                </a:solidFill>
              </a:rPr>
              <a:t>Check</a:t>
            </a:r>
            <a:r>
              <a:rPr lang="en-NO" dirty="0"/>
              <a:t> if the output is as you expect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E2A7D5-11CC-AB4C-A4CF-24B8DD97F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24</a:t>
            </a:fld>
            <a:endParaRPr lang="en-NO" dirty="0"/>
          </a:p>
        </p:txBody>
      </p:sp>
      <p:pic>
        <p:nvPicPr>
          <p:cNvPr id="6" name="Picture 5" descr="Business man pulling a block from Jenga tower">
            <a:extLst>
              <a:ext uri="{FF2B5EF4-FFF2-40B4-BE49-F238E27FC236}">
                <a16:creationId xmlns:a16="http://schemas.microsoft.com/office/drawing/2014/main" id="{85F45143-A1A6-0742-9669-68926A3E47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03" r="11358"/>
          <a:stretch/>
        </p:blipFill>
        <p:spPr>
          <a:xfrm>
            <a:off x="5824451" y="0"/>
            <a:ext cx="6367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6011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14B00-5144-2744-B781-3B0A5783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Testing Termination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66942-4781-924F-AE72-3D10A15CD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3062" y="1825625"/>
            <a:ext cx="4520738" cy="4351338"/>
          </a:xfrm>
        </p:spPr>
        <p:txBody>
          <a:bodyPr anchor="ctr"/>
          <a:lstStyle/>
          <a:p>
            <a:r>
              <a:rPr lang="en-GB" dirty="0"/>
              <a:t>H</a:t>
            </a:r>
            <a:r>
              <a:rPr lang="en-NO" dirty="0"/>
              <a:t>ow long shall we wait?</a:t>
            </a:r>
          </a:p>
          <a:p>
            <a:r>
              <a:rPr lang="en-NO" dirty="0">
                <a:solidFill>
                  <a:schemeClr val="accent3"/>
                </a:solidFill>
              </a:rPr>
              <a:t>Has it failed</a:t>
            </a:r>
            <a:r>
              <a:rPr lang="en-NO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34F626-1BF3-294C-ABC0-C7CE3BF31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25</a:t>
            </a:fld>
            <a:endParaRPr lang="en-NO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0000866-7EC8-FC94-B9F0-99296284434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181600" cy="4351338"/>
          </a:xfrm>
          <a:prstGeom prst="rect">
            <a:avLst/>
          </a:prstGeom>
          <a:solidFill>
            <a:srgbClr val="0B0303"/>
          </a:solidFill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program</a:t>
            </a:r>
            <a:r>
              <a:rPr lang="en-NO" dirty="0">
                <a:latin typeface="Share Tech Mono" panose="020B0509050000020004" pitchFamily="49" charset="77"/>
              </a:rPr>
              <a:t> product (x, y):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begin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   product := 0;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   counter := 0;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   while</a:t>
            </a:r>
            <a:r>
              <a:rPr lang="en-NO" dirty="0">
                <a:latin typeface="Share Tech Mono" panose="020B0509050000020004" pitchFamily="49" charset="77"/>
              </a:rPr>
              <a:t> counter &lt; 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   </a:t>
            </a: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do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	product := product + x;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	</a:t>
            </a:r>
            <a:r>
              <a:rPr lang="en-NO" strike="sngStrike" dirty="0">
                <a:latin typeface="Share Tech Mono" panose="020B0509050000020004" pitchFamily="49" charset="77"/>
              </a:rPr>
              <a:t>counter := counter + 1;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   end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5970224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81EF3-DBF9-B8B1-D7A8-15C6BB4E8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Test Case Selection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A19B32-1D4D-C213-712A-4E74BE81F5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Which inputs to choose?</a:t>
            </a:r>
          </a:p>
          <a:p>
            <a:endParaRPr lang="en-NO" dirty="0"/>
          </a:p>
          <a:p>
            <a:r>
              <a:rPr lang="en-NO" dirty="0"/>
              <a:t>How many test cases?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6A6B5E1-F27F-0C67-E4D4-0853EE05EA3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52883132"/>
              </p:ext>
            </p:extLst>
          </p:nvPr>
        </p:nvGraphicFramePr>
        <p:xfrm>
          <a:off x="6280785" y="3008630"/>
          <a:ext cx="5181600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65329855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03781145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303110162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41638960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X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Y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Expect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Found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526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23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>
                          <a:solidFill>
                            <a:schemeClr val="accent6"/>
                          </a:solidFill>
                        </a:rPr>
                        <a:t>0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65603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>
                          <a:solidFill>
                            <a:schemeClr val="accent6"/>
                          </a:solidFill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476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>
                          <a:solidFill>
                            <a:schemeClr val="accent6"/>
                          </a:solidFill>
                        </a:rPr>
                        <a:t>420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886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>
                          <a:solidFill>
                            <a:schemeClr val="accent5"/>
                          </a:solidFill>
                        </a:rPr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>
                          <a:solidFill>
                            <a:schemeClr val="accent5"/>
                          </a:solidFill>
                        </a:rPr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>
                          <a:solidFill>
                            <a:schemeClr val="accent5"/>
                          </a:solidFill>
                        </a:rPr>
                        <a:t>351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5"/>
                          </a:solidFill>
                        </a:rPr>
                        <a:t>352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963076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35CC4C-5EC1-BA84-1184-60E003A6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26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763375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4B1A7-D5B8-852A-74A2-74F1600F0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Assertions to “debug”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29CA9-EAF1-90FC-3C93-C5BAAB8609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Checks in the code </a:t>
            </a:r>
          </a:p>
          <a:p>
            <a:pPr lvl="1"/>
            <a:r>
              <a:rPr lang="en-NO" dirty="0"/>
              <a:t>things are “OK” so far</a:t>
            </a:r>
          </a:p>
          <a:p>
            <a:pPr lvl="1"/>
            <a:endParaRPr lang="en-NO" dirty="0"/>
          </a:p>
          <a:p>
            <a:pPr lvl="1"/>
            <a:endParaRPr lang="en-NO" dirty="0"/>
          </a:p>
          <a:p>
            <a:r>
              <a:rPr lang="en-NO" dirty="0"/>
              <a:t>What to check?</a:t>
            </a:r>
          </a:p>
          <a:p>
            <a:pPr lvl="1"/>
            <a:r>
              <a:rPr lang="en-NO" dirty="0"/>
              <a:t>pre conditions</a:t>
            </a:r>
          </a:p>
          <a:p>
            <a:pPr lvl="1"/>
            <a:r>
              <a:rPr lang="en-NO" dirty="0"/>
              <a:t>post conditions</a:t>
            </a:r>
          </a:p>
          <a:p>
            <a:pPr lvl="1"/>
            <a:r>
              <a:rPr lang="en-NO" dirty="0"/>
              <a:t>loop invariants</a:t>
            </a:r>
          </a:p>
          <a:p>
            <a:pPr lvl="1"/>
            <a:endParaRPr lang="en-NO" dirty="0"/>
          </a:p>
          <a:p>
            <a:r>
              <a:rPr lang="en-NO" dirty="0"/>
              <a:t>Most language have native support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06DC0-29BC-A5C7-9EB8-079D902E0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27</a:t>
            </a:fld>
            <a:endParaRPr lang="en-NO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2023311-AD0F-4FEE-537F-3CA4B90A5CB9}"/>
              </a:ext>
            </a:extLst>
          </p:cNvPr>
          <p:cNvSpPr txBox="1">
            <a:spLocks/>
          </p:cNvSpPr>
          <p:nvPr/>
        </p:nvSpPr>
        <p:spPr>
          <a:xfrm>
            <a:off x="6153150" y="1640840"/>
            <a:ext cx="5181600" cy="4351338"/>
          </a:xfrm>
          <a:prstGeom prst="rect">
            <a:avLst/>
          </a:prstGeom>
          <a:solidFill>
            <a:srgbClr val="0B0303"/>
          </a:solidFill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program</a:t>
            </a:r>
            <a:r>
              <a:rPr lang="en-NO" dirty="0">
                <a:latin typeface="Share Tech Mono" panose="020B0509050000020004" pitchFamily="49" charset="77"/>
              </a:rPr>
              <a:t> product (x, y):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begin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4"/>
                </a:solidFill>
                <a:latin typeface="Share Tech Mono" panose="020B0509050000020004" pitchFamily="49" charset="77"/>
              </a:rPr>
              <a:t>   </a:t>
            </a:r>
            <a:r>
              <a:rPr lang="en-NO" i="1" dirty="0">
                <a:solidFill>
                  <a:schemeClr val="accent4"/>
                </a:solidFill>
                <a:latin typeface="Share Tech Mono" panose="020B0509050000020004" pitchFamily="49" charset="77"/>
              </a:rPr>
              <a:t>assert</a:t>
            </a:r>
            <a:r>
              <a:rPr lang="en-NO" i="1" dirty="0">
                <a:latin typeface="Share Tech Mono" panose="020B0509050000020004" pitchFamily="49" charset="77"/>
              </a:rPr>
              <a:t> x &gt; 0 and y &gt; 0;</a:t>
            </a:r>
            <a:endParaRPr lang="en-NO" i="1" dirty="0">
              <a:solidFill>
                <a:schemeClr val="accent2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   product := 0;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   counter := 0;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   </a:t>
            </a:r>
            <a:r>
              <a:rPr lang="en-NO" i="1" dirty="0">
                <a:solidFill>
                  <a:schemeClr val="accent4"/>
                </a:solidFill>
                <a:latin typeface="Share Tech Mono" panose="020B0509050000020004" pitchFamily="49" charset="77"/>
              </a:rPr>
              <a:t>assert</a:t>
            </a:r>
            <a:r>
              <a:rPr lang="en-NO" i="1" dirty="0">
                <a:latin typeface="Share Tech Mono" panose="020B0509050000020004" pitchFamily="49" charset="77"/>
              </a:rPr>
              <a:t> product == counter * x;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   while</a:t>
            </a:r>
            <a:r>
              <a:rPr lang="en-NO" dirty="0">
                <a:latin typeface="Share Tech Mono" panose="020B0509050000020004" pitchFamily="49" charset="77"/>
              </a:rPr>
              <a:t> counter != 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   </a:t>
            </a: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do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	product := product + x;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	</a:t>
            </a:r>
            <a:r>
              <a:rPr lang="en-NO" dirty="0">
                <a:solidFill>
                  <a:schemeClr val="accent4"/>
                </a:solidFill>
                <a:latin typeface="Share Tech Mono" panose="020B0509050000020004" pitchFamily="49" charset="77"/>
              </a:rPr>
              <a:t>assert</a:t>
            </a:r>
            <a:r>
              <a:rPr lang="en-NO" dirty="0">
                <a:latin typeface="Share Tech Mono" panose="020B0509050000020004" pitchFamily="49" charset="77"/>
              </a:rPr>
              <a:t> product == counter * x;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latin typeface="Share Tech Mono" panose="020B0509050000020004" pitchFamily="49" charset="77"/>
              </a:rPr>
              <a:t>	counter := counter + 1;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   end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4"/>
                </a:solidFill>
                <a:latin typeface="Share Tech Mono" panose="020B0509050000020004" pitchFamily="49" charset="77"/>
              </a:rPr>
              <a:t>   assert</a:t>
            </a:r>
            <a:r>
              <a:rPr lang="en-NO" dirty="0">
                <a:latin typeface="Share Tech Mono" panose="020B0509050000020004" pitchFamily="49" charset="77"/>
              </a:rPr>
              <a:t> counter == y;</a:t>
            </a:r>
            <a:endParaRPr lang="en-NO" dirty="0">
              <a:solidFill>
                <a:schemeClr val="accent2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NO" dirty="0">
                <a:solidFill>
                  <a:schemeClr val="accent4"/>
                </a:solidFill>
                <a:latin typeface="Share Tech Mono" panose="020B0509050000020004" pitchFamily="49" charset="77"/>
              </a:rPr>
              <a:t>   assert</a:t>
            </a:r>
            <a:r>
              <a:rPr lang="en-NO" dirty="0">
                <a:latin typeface="Share Tech Mono" panose="020B0509050000020004" pitchFamily="49" charset="77"/>
              </a:rPr>
              <a:t> product == counter * x;</a:t>
            </a:r>
            <a:endParaRPr lang="en-NO" dirty="0">
              <a:solidFill>
                <a:schemeClr val="accent2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770168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9A80B-54A1-35B6-1569-7CE344181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7E6F7-69DC-D5F3-F47E-9A3E0AFA6EF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Correctness</a:t>
            </a:r>
          </a:p>
          <a:p>
            <a:pPr lvl="1"/>
            <a:r>
              <a:rPr lang="en-NO" dirty="0"/>
              <a:t>Always expected output</a:t>
            </a:r>
          </a:p>
          <a:p>
            <a:pPr lvl="1"/>
            <a:r>
              <a:rPr lang="en-NO" dirty="0"/>
              <a:t>Always terminate</a:t>
            </a:r>
          </a:p>
          <a:p>
            <a:pPr lvl="1"/>
            <a:endParaRPr lang="en-NO" dirty="0"/>
          </a:p>
          <a:p>
            <a:r>
              <a:rPr lang="en-NO" dirty="0"/>
              <a:t>Proofs?</a:t>
            </a:r>
          </a:p>
          <a:p>
            <a:pPr lvl="1"/>
            <a:r>
              <a:rPr lang="en-NO" dirty="0"/>
              <a:t>Yes, but hard.</a:t>
            </a:r>
          </a:p>
          <a:p>
            <a:endParaRPr lang="en-NO" dirty="0"/>
          </a:p>
          <a:p>
            <a:r>
              <a:rPr lang="en-NO" dirty="0"/>
              <a:t>Testing? </a:t>
            </a:r>
          </a:p>
          <a:p>
            <a:pPr lvl="1"/>
            <a:r>
              <a:rPr lang="en-NO" dirty="0"/>
              <a:t>Not enough. Only give counter examples.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0C12C-642F-6C81-4741-47768281E1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r>
              <a:rPr lang="en-NO" dirty="0"/>
              <a:t>Two approach to “understand” an algorithm:</a:t>
            </a:r>
          </a:p>
          <a:p>
            <a:endParaRPr lang="en-NO" dirty="0"/>
          </a:p>
          <a:p>
            <a:pPr lvl="1"/>
            <a:r>
              <a:rPr lang="en-NO" dirty="0">
                <a:solidFill>
                  <a:schemeClr val="accent3"/>
                </a:solidFill>
              </a:rPr>
              <a:t>Prove</a:t>
            </a:r>
            <a:r>
              <a:rPr lang="en-NO" dirty="0"/>
              <a:t> it correct (pen &amp; paper)</a:t>
            </a:r>
          </a:p>
          <a:p>
            <a:pPr lvl="1"/>
            <a:endParaRPr lang="en-NO" dirty="0"/>
          </a:p>
          <a:p>
            <a:pPr lvl="1"/>
            <a:r>
              <a:rPr lang="en-NO" dirty="0"/>
              <a:t>Implement, </a:t>
            </a:r>
            <a:r>
              <a:rPr lang="en-NO" dirty="0">
                <a:solidFill>
                  <a:schemeClr val="accent3"/>
                </a:solidFill>
              </a:rPr>
              <a:t>test &amp; debug</a:t>
            </a:r>
            <a:r>
              <a:rPr lang="en-NO" dirty="0"/>
              <a:t> (keyboard)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10169C-7956-B1DD-D5BE-096AE209B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28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04659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D4AC-C83D-0445-9FCC-BD447C19A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Questions, Comments, or Ideas?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EFCF9-DB2F-7345-9777-ABACDCD98E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7EF38-E118-6845-BE3F-C60F1F091A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BFA8DF-4824-E04A-B05E-338E838749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O" dirty="0"/>
              <a:t>franck.chauvel@ntnu.no</a:t>
            </a:r>
          </a:p>
        </p:txBody>
      </p:sp>
    </p:spTree>
    <p:extLst>
      <p:ext uri="{BB962C8B-B14F-4D97-AF65-F5344CB8AC3E}">
        <p14:creationId xmlns:p14="http://schemas.microsoft.com/office/powerpoint/2010/main" val="889810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78C83-356A-9CDB-0199-75C4975DE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Example: Product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285BD9-F5F3-7445-8E51-CFB6A6B26C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rgbClr val="0B0303"/>
          </a:solidFill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program</a:t>
            </a:r>
            <a:r>
              <a:rPr lang="en-NO" dirty="0">
                <a:latin typeface="Share Tech Mono" panose="020B0509050000020004" pitchFamily="49" charset="77"/>
              </a:rPr>
              <a:t> product (x, y):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begin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   product := 0;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   counter := 0;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   while</a:t>
            </a:r>
            <a:r>
              <a:rPr lang="en-NO" dirty="0">
                <a:latin typeface="Share Tech Mono" panose="020B0509050000020004" pitchFamily="49" charset="77"/>
              </a:rPr>
              <a:t> counter != y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   </a:t>
            </a: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do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	product := product + x;</a:t>
            </a:r>
          </a:p>
          <a:p>
            <a:pPr marL="0" indent="0">
              <a:buNone/>
            </a:pPr>
            <a:r>
              <a:rPr lang="en-NO" dirty="0">
                <a:latin typeface="Share Tech Mono" panose="020B0509050000020004" pitchFamily="49" charset="77"/>
              </a:rPr>
              <a:t>	counter := counter + 1;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   end</a:t>
            </a:r>
          </a:p>
          <a:p>
            <a:pPr marL="0" indent="0">
              <a:buNone/>
            </a:pPr>
            <a:r>
              <a:rPr lang="en-NO" dirty="0">
                <a:solidFill>
                  <a:schemeClr val="accent2"/>
                </a:solidFill>
                <a:latin typeface="Share Tech Mono" panose="020B0509050000020004" pitchFamily="49" charset="77"/>
              </a:rPr>
              <a:t>end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14A8B204-CBBD-0E9D-CD09-4D741BECFBD4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 anchor="ctr"/>
              <a:lstStyle/>
              <a:p>
                <a:pPr>
                  <a:lnSpc>
                    <a:spcPct val="150000"/>
                  </a:lnSpc>
                </a:pPr>
                <a:r>
                  <a:rPr lang="en-NO" dirty="0"/>
                  <a:t>Does it compute </a:t>
                </a:r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nb-NO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NO" dirty="0"/>
                  <a:t>?</a:t>
                </a:r>
              </a:p>
              <a:p>
                <a:pPr>
                  <a:lnSpc>
                    <a:spcPct val="150000"/>
                  </a:lnSpc>
                </a:pPr>
                <a:r>
                  <a:rPr lang="en-NO" dirty="0"/>
                  <a:t>Does it </a:t>
                </a:r>
                <a:r>
                  <a:rPr lang="en-NO" dirty="0">
                    <a:solidFill>
                      <a:schemeClr val="accent3"/>
                    </a:solidFill>
                  </a:rPr>
                  <a:t>always</a:t>
                </a:r>
                <a:r>
                  <a:rPr lang="en-NO" dirty="0"/>
                  <a:t> do?</a:t>
                </a:r>
              </a:p>
              <a:p>
                <a:pPr>
                  <a:lnSpc>
                    <a:spcPct val="150000"/>
                  </a:lnSpc>
                </a:pPr>
                <a:r>
                  <a:rPr lang="en-NO" dirty="0">
                    <a:solidFill>
                      <a:schemeClr val="accent3"/>
                    </a:solidFill>
                  </a:rPr>
                  <a:t>Why</a:t>
                </a:r>
                <a:r>
                  <a:rPr lang="en-NO" dirty="0"/>
                  <a:t>?</a:t>
                </a:r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14A8B204-CBBD-0E9D-CD09-4D741BECFB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1711" r="-733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BC7071-EC12-2564-42D8-1F32CF77E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3868993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C832A-6A5D-D94D-B8B9-67EA6BCC9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is the Problem?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4C1267-C690-7841-A886-83FEE0A1D6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166062" cy="4351338"/>
          </a:xfrm>
        </p:spPr>
        <p:txBody>
          <a:bodyPr anchor="ctr"/>
          <a:lstStyle/>
          <a:p>
            <a:r>
              <a:rPr lang="en-NO" dirty="0"/>
              <a:t>Requirements</a:t>
            </a:r>
          </a:p>
          <a:p>
            <a:r>
              <a:rPr lang="en-NO" dirty="0"/>
              <a:t>Function</a:t>
            </a:r>
          </a:p>
          <a:p>
            <a:r>
              <a:rPr lang="en-NO" dirty="0"/>
              <a:t>Decidability?</a:t>
            </a:r>
          </a:p>
          <a:p>
            <a:pPr lvl="1"/>
            <a:r>
              <a:rPr lang="en-NO" dirty="0"/>
              <a:t>There is not an algorithm for every problem!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D5AAA-ABF5-D144-B615-ED7E38B1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30</a:t>
            </a:fld>
            <a:endParaRPr lang="en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1FF1D1-44D2-5F4E-8D79-276F009CAAC3}"/>
              </a:ext>
            </a:extLst>
          </p:cNvPr>
          <p:cNvSpPr/>
          <p:nvPr/>
        </p:nvSpPr>
        <p:spPr>
          <a:xfrm>
            <a:off x="6019800" y="3120479"/>
            <a:ext cx="2809702" cy="10972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2400" dirty="0">
                <a:latin typeface="Montserrat" pitchFamily="2" charset="77"/>
              </a:rPr>
              <a:t>Problem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BB84FB-3CB8-3F47-A396-EA5A14107645}"/>
              </a:ext>
            </a:extLst>
          </p:cNvPr>
          <p:cNvSpPr txBox="1"/>
          <p:nvPr/>
        </p:nvSpPr>
        <p:spPr>
          <a:xfrm>
            <a:off x="6911706" y="1770308"/>
            <a:ext cx="1018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>
                <a:latin typeface="Share Tech Mono" panose="020B0509050000020004" pitchFamily="49" charset="77"/>
              </a:rPr>
              <a:t>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591C7C-854F-7240-A4F1-4B8735F8AC7E}"/>
              </a:ext>
            </a:extLst>
          </p:cNvPr>
          <p:cNvSpPr txBox="1"/>
          <p:nvPr/>
        </p:nvSpPr>
        <p:spPr>
          <a:xfrm>
            <a:off x="6828350" y="5106265"/>
            <a:ext cx="1184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>
                <a:latin typeface="Share Tech Mono" panose="020B0509050000020004" pitchFamily="49" charset="77"/>
              </a:rPr>
              <a:t>output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C2E7F1-9C53-2D48-BE0D-88C68290D8F8}"/>
              </a:ext>
            </a:extLst>
          </p:cNvPr>
          <p:cNvCxnSpPr>
            <a:stCxn id="8" idx="2"/>
            <a:endCxn id="7" idx="0"/>
          </p:cNvCxnSpPr>
          <p:nvPr/>
        </p:nvCxnSpPr>
        <p:spPr>
          <a:xfrm>
            <a:off x="7420820" y="2231973"/>
            <a:ext cx="3831" cy="8885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9C15A3F-97BB-5947-8090-47F688EFD1E2}"/>
              </a:ext>
            </a:extLst>
          </p:cNvPr>
          <p:cNvCxnSpPr>
            <a:stCxn id="7" idx="2"/>
            <a:endCxn id="9" idx="0"/>
          </p:cNvCxnSpPr>
          <p:nvPr/>
        </p:nvCxnSpPr>
        <p:spPr>
          <a:xfrm flipH="1">
            <a:off x="7420820" y="4217759"/>
            <a:ext cx="3831" cy="8885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0CB4E2C6-A85D-254C-A93F-F547B8B9F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786" y="2827238"/>
            <a:ext cx="26543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0030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C77CB-1EB0-ED43-82E9-41ACD2F42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E75979-AC01-3345-AE6E-760265AA2EF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NO" dirty="0"/>
              <a:t>Correctness</a:t>
            </a:r>
          </a:p>
          <a:p>
            <a:pPr lvl="1"/>
            <a:r>
              <a:rPr lang="en-NO" dirty="0"/>
              <a:t>Correct result</a:t>
            </a:r>
          </a:p>
          <a:p>
            <a:pPr lvl="1"/>
            <a:r>
              <a:rPr lang="en-NO" dirty="0"/>
              <a:t>Termination</a:t>
            </a:r>
          </a:p>
          <a:p>
            <a:endParaRPr lang="en-NO" dirty="0"/>
          </a:p>
          <a:p>
            <a:r>
              <a:rPr lang="en-NO" dirty="0"/>
              <a:t>Testing</a:t>
            </a:r>
          </a:p>
          <a:p>
            <a:pPr lvl="1"/>
            <a:r>
              <a:rPr lang="en-NO" dirty="0"/>
              <a:t>Practical but weak</a:t>
            </a:r>
          </a:p>
          <a:p>
            <a:pPr lvl="1"/>
            <a:r>
              <a:rPr lang="en-NO" dirty="0"/>
              <a:t>Only shows there is a problem</a:t>
            </a:r>
          </a:p>
          <a:p>
            <a:pPr lvl="1"/>
            <a:endParaRPr lang="en-NO" dirty="0"/>
          </a:p>
          <a:p>
            <a:r>
              <a:rPr lang="en-NO" dirty="0"/>
              <a:t>Proofs </a:t>
            </a:r>
          </a:p>
          <a:p>
            <a:pPr lvl="1"/>
            <a:r>
              <a:rPr lang="en-NO" dirty="0"/>
              <a:t>Stronger, but much harder</a:t>
            </a:r>
          </a:p>
          <a:p>
            <a:pPr lvl="1"/>
            <a:r>
              <a:rPr lang="en-NO" dirty="0"/>
              <a:t>Require an model of computation</a:t>
            </a:r>
          </a:p>
          <a:p>
            <a:pPr lvl="2"/>
            <a:r>
              <a:rPr lang="en-NO" dirty="0"/>
              <a:t>Inference Rules (Hoare Logic)	</a:t>
            </a:r>
          </a:p>
          <a:p>
            <a:pPr lvl="2"/>
            <a:r>
              <a:rPr lang="en-NO" dirty="0"/>
              <a:t>Loop invariants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7252E3-F2CA-E94E-915F-C8329C0FD30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NO" dirty="0"/>
              <a:t>In practice</a:t>
            </a:r>
          </a:p>
          <a:p>
            <a:pPr lvl="1"/>
            <a:r>
              <a:rPr lang="en-NO" dirty="0"/>
              <a:t>Only Testing for most systems</a:t>
            </a:r>
          </a:p>
          <a:p>
            <a:pPr lvl="2"/>
            <a:r>
              <a:rPr lang="en-NO" dirty="0"/>
              <a:t>Not only to find bugs</a:t>
            </a:r>
          </a:p>
          <a:p>
            <a:pPr lvl="2"/>
            <a:r>
              <a:rPr lang="en-NO" dirty="0">
                <a:solidFill>
                  <a:schemeClr val="accent3"/>
                </a:solidFill>
              </a:rPr>
              <a:t>Testing is critical</a:t>
            </a:r>
          </a:p>
          <a:p>
            <a:pPr lvl="2"/>
            <a:endParaRPr lang="en-NO" dirty="0"/>
          </a:p>
          <a:p>
            <a:pPr lvl="1"/>
            <a:r>
              <a:rPr lang="en-NO" dirty="0"/>
              <a:t>Proofs + tests</a:t>
            </a:r>
          </a:p>
          <a:p>
            <a:pPr lvl="2"/>
            <a:r>
              <a:rPr lang="en-NO" dirty="0"/>
              <a:t>Some safety critical systems</a:t>
            </a:r>
          </a:p>
          <a:p>
            <a:pPr lvl="2"/>
            <a:r>
              <a:rPr lang="en-NO" dirty="0"/>
              <a:t>Cryptography</a:t>
            </a:r>
          </a:p>
          <a:p>
            <a:pPr lvl="2"/>
            <a:r>
              <a:rPr lang="en-NO" dirty="0"/>
              <a:t>Device drivers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7A42AC-DC6A-2F44-B822-F0BB67CAF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31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7552160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0BE61-E1D6-4D4E-B794-EDD4F45F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Lab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39808-01B7-CF44-8B36-A363DB2495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Unit Testing</a:t>
            </a:r>
          </a:p>
          <a:p>
            <a:pPr lvl="1"/>
            <a:r>
              <a:rPr lang="en-NO" dirty="0"/>
              <a:t>Java with J</a:t>
            </a:r>
            <a:r>
              <a:rPr lang="en-GB" dirty="0"/>
              <a:t>u</a:t>
            </a:r>
            <a:r>
              <a:rPr lang="en-NO" dirty="0"/>
              <a:t>nit</a:t>
            </a:r>
          </a:p>
          <a:p>
            <a:pPr lvl="1"/>
            <a:r>
              <a:rPr lang="en-NO" dirty="0"/>
              <a:t>Python with Unittest</a:t>
            </a:r>
          </a:p>
          <a:p>
            <a:pPr lvl="1"/>
            <a:r>
              <a:rPr lang="en-NO" dirty="0"/>
              <a:t>Javascript with Jest</a:t>
            </a:r>
          </a:p>
          <a:p>
            <a:pPr lvl="1"/>
            <a:r>
              <a:rPr lang="en-NO" dirty="0"/>
              <a:t>C/C++ with Boost.test</a:t>
            </a:r>
          </a:p>
          <a:p>
            <a:r>
              <a:rPr lang="en-NO" dirty="0"/>
              <a:t>Practical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8DB834-8B22-9B41-8F9B-66E6768A4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32</a:t>
            </a:fld>
            <a:endParaRPr lang="en-NO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A4AF36D-550A-7944-87F0-DB3FE9B1B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8013" y="0"/>
            <a:ext cx="52339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63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8E1C2-564D-484B-823F-CF0E18F53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AD51-7B27-8948-9CAC-C66C5FA85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What does it mean to be “correct”?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How to prove it?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What about testing it?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21BB4-977C-324F-81C6-2BA59100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485800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2B4A8-8AAC-4A40-A523-3685356F1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Correctness?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B2C72A5-E263-2237-DF9F-6A4CD08CA10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5243770"/>
              </p:ext>
            </p:extLst>
          </p:nvPr>
        </p:nvGraphicFramePr>
        <p:xfrm>
          <a:off x="1443038" y="2028825"/>
          <a:ext cx="9510712" cy="396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A2F6E-19DE-5B45-8DC7-C3F66EF56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EAE67CF-1745-2945-BC67-7BD79F205591}" type="slidenum">
              <a:rPr lang="en-NO" smtClean="0"/>
              <a:pPr>
                <a:spcAft>
                  <a:spcPts val="600"/>
                </a:spcAft>
              </a:pPr>
              <a:t>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84974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54C0E20-9998-4A4F-B4F2-E8298D6BA2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02A89E8-A7D5-3F4E-863A-0E0366B1B0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AE84F8B-3EEE-CB47-B639-83C0259E33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5E17721-8170-4C4E-95AF-9EA3D7900A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6D76-F8D2-5744-8D2B-85FCC07F1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How to Argue for Correctness?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B2CCF-D1C2-AB4E-9980-15BD5BD37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6</a:t>
            </a:fld>
            <a:endParaRPr lang="en-NO" dirty="0"/>
          </a:p>
        </p:txBody>
      </p:sp>
      <p:pic>
        <p:nvPicPr>
          <p:cNvPr id="15" name="Picture 14" descr="Silhouette facing the explosion">
            <a:extLst>
              <a:ext uri="{FF2B5EF4-FFF2-40B4-BE49-F238E27FC236}">
                <a16:creationId xmlns:a16="http://schemas.microsoft.com/office/drawing/2014/main" id="{EE388BB5-A929-B545-BC4E-2C78492AFD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19" t="25314" r="35678"/>
          <a:stretch/>
        </p:blipFill>
        <p:spPr>
          <a:xfrm>
            <a:off x="0" y="1736034"/>
            <a:ext cx="6095999" cy="5121966"/>
          </a:xfrm>
          <a:prstGeom prst="rect">
            <a:avLst/>
          </a:prstGeom>
        </p:spPr>
      </p:pic>
      <p:pic>
        <p:nvPicPr>
          <p:cNvPr id="17" name="Picture 16" descr="Asian student writing on blackboard with chalk in classroom">
            <a:extLst>
              <a:ext uri="{FF2B5EF4-FFF2-40B4-BE49-F238E27FC236}">
                <a16:creationId xmlns:a16="http://schemas.microsoft.com/office/drawing/2014/main" id="{9CBDB40D-775E-6B43-87D9-EAEBD06D74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7" r="16990"/>
          <a:stretch/>
        </p:blipFill>
        <p:spPr>
          <a:xfrm>
            <a:off x="6096000" y="1723771"/>
            <a:ext cx="6096000" cy="513422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64C0784-0ECD-474C-8922-46BE440DA3A7}"/>
              </a:ext>
            </a:extLst>
          </p:cNvPr>
          <p:cNvSpPr txBox="1"/>
          <p:nvPr/>
        </p:nvSpPr>
        <p:spPr>
          <a:xfrm>
            <a:off x="216132" y="1916084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4400" dirty="0">
                <a:latin typeface="Stencil" pitchFamily="82" charset="77"/>
              </a:rPr>
              <a:t>TEST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A440BF-9AD6-E94B-83E9-2ADFC557B699}"/>
              </a:ext>
            </a:extLst>
          </p:cNvPr>
          <p:cNvSpPr txBox="1"/>
          <p:nvPr/>
        </p:nvSpPr>
        <p:spPr>
          <a:xfrm>
            <a:off x="9991438" y="5648396"/>
            <a:ext cx="19672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4400" dirty="0">
                <a:latin typeface="Stencil" pitchFamily="82" charset="77"/>
              </a:rPr>
              <a:t>PROVE</a:t>
            </a:r>
          </a:p>
        </p:txBody>
      </p:sp>
    </p:spTree>
    <p:extLst>
      <p:ext uri="{BB962C8B-B14F-4D97-AF65-F5344CB8AC3E}">
        <p14:creationId xmlns:p14="http://schemas.microsoft.com/office/powerpoint/2010/main" val="6975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sian student writing on blackboard with chalk in classroom">
            <a:extLst>
              <a:ext uri="{FF2B5EF4-FFF2-40B4-BE49-F238E27FC236}">
                <a16:creationId xmlns:a16="http://schemas.microsoft.com/office/drawing/2014/main" id="{6C14AE04-DF06-F640-A3A3-F504C2DDE0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389" b="634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B697089-D227-DA4C-B8D3-AA9A7721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Proofs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98FEF2E-5D24-504C-9DEE-005E267FC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Formal Software Verification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7E3287-D4BF-C84F-8B20-C4CCF4C3B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9EAE67CF-1745-2945-BC67-7BD79F205591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7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1933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A109BEE-8622-F84A-BAFA-4865F39DB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Proofs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A34F4-9B1E-A745-AC39-068A43C89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8</a:t>
            </a:fld>
            <a:endParaRPr lang="en-N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43252FC-9FC4-AD49-85F7-001AA724A576}"/>
                  </a:ext>
                </a:extLst>
              </p:cNvPr>
              <p:cNvSpPr/>
              <p:nvPr/>
            </p:nvSpPr>
            <p:spPr>
              <a:xfrm>
                <a:off x="2815198" y="3192521"/>
                <a:ext cx="6561604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nb-NO" sz="4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nb-NO" sz="4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nb-NO" sz="4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nb-NO" sz="4800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e>
                        <m:sup>
                          <m:r>
                            <a:rPr lang="nb-NO" sz="4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b-NO" sz="48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nb-NO" sz="4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b-NO" sz="4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nb-NO" sz="4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b-NO" sz="4800" i="1">
                          <a:latin typeface="Cambria Math" panose="02040503050406030204" pitchFamily="18" charset="0"/>
                        </a:rPr>
                        <m:t>+2</m:t>
                      </m:r>
                      <m:r>
                        <a:rPr lang="nb-NO" sz="480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sz="4800" i="1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en-NO" sz="48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43252FC-9FC4-AD49-85F7-001AA724A5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5198" y="3192521"/>
                <a:ext cx="6561604" cy="830997"/>
              </a:xfrm>
              <a:prstGeom prst="rect">
                <a:avLst/>
              </a:prstGeom>
              <a:blipFill>
                <a:blip r:embed="rId2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4203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01BF8-6A84-2D48-B728-8D7BD6247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Formal Proof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9B1DB-B3D0-6E47-A8EF-49D5E608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9</a:t>
            </a:fld>
            <a:endParaRPr lang="en-N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CE77D53-2A3F-6E44-955E-517C97FAD3F0}"/>
                  </a:ext>
                </a:extLst>
              </p:cNvPr>
              <p:cNvSpPr/>
              <p:nvPr/>
            </p:nvSpPr>
            <p:spPr>
              <a:xfrm>
                <a:off x="2087502" y="1975280"/>
                <a:ext cx="109972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e>
                        <m:sup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CE77D53-2A3F-6E44-955E-517C97FAD3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7502" y="1975280"/>
                <a:ext cx="1099725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FC91AF0-C612-2B4E-9FB2-3CF7ACEB64EA}"/>
                  </a:ext>
                </a:extLst>
              </p:cNvPr>
              <p:cNvSpPr/>
              <p:nvPr/>
            </p:nvSpPr>
            <p:spPr>
              <a:xfrm>
                <a:off x="1670401" y="2695076"/>
                <a:ext cx="193392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nb-NO" i="1">
                          <a:latin typeface="Cambria Math" panose="02040503050406030204" pitchFamily="18" charset="0"/>
                        </a:rPr>
                        <m:t>∗(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+1)</m:t>
                      </m:r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FC91AF0-C612-2B4E-9FB2-3CF7ACEB6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0401" y="2695076"/>
                <a:ext cx="1933926" cy="369332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FC7B138-61EF-A941-B404-22DAFDF4ACF1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2637364" y="2344612"/>
            <a:ext cx="1" cy="3504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9B8F858-F554-9244-9A9B-85843FF8071E}"/>
              </a:ext>
            </a:extLst>
          </p:cNvPr>
          <p:cNvSpPr txBox="1"/>
          <p:nvPr/>
        </p:nvSpPr>
        <p:spPr>
          <a:xfrm>
            <a:off x="2847100" y="2344612"/>
            <a:ext cx="2677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Montserrat" pitchFamily="2" charset="77"/>
              </a:rPr>
              <a:t>d</a:t>
            </a:r>
            <a:r>
              <a:rPr lang="en-NO" sz="1200" dirty="0">
                <a:latin typeface="Montserrat" pitchFamily="2" charset="77"/>
              </a:rPr>
              <a:t>efinition of the square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5345FD9-AFF3-7A40-907D-8CB851C84BF4}"/>
                  </a:ext>
                </a:extLst>
              </p:cNvPr>
              <p:cNvSpPr/>
              <p:nvPr/>
            </p:nvSpPr>
            <p:spPr>
              <a:xfrm>
                <a:off x="1083573" y="3414872"/>
                <a:ext cx="310758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b-NO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nb-NO" i="1" smtClean="0">
                              <a:latin typeface="Cambria Math" panose="02040503050406030204" pitchFamily="18" charset="0"/>
                            </a:rPr>
                            <m:t> ∗</m:t>
                          </m:r>
                          <m:d>
                            <m:d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e>
                      </m:d>
                      <m:r>
                        <a:rPr lang="nb-NO" i="1">
                          <a:latin typeface="Cambria Math" panose="02040503050406030204" pitchFamily="18" charset="0"/>
                        </a:rPr>
                        <m:t>+[1 ∗(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+1)]</m:t>
                      </m:r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F5345FD9-AFF3-7A40-907D-8CB851C84BF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3573" y="3414872"/>
                <a:ext cx="3107581" cy="369332"/>
              </a:xfrm>
              <a:prstGeom prst="rect">
                <a:avLst/>
              </a:prstGeom>
              <a:blipFill>
                <a:blip r:embed="rId4"/>
                <a:stretch>
                  <a:fillRect b="-16129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B15A3EE-5019-EC44-A1F7-275E2DB5CA4B}"/>
              </a:ext>
            </a:extLst>
          </p:cNvPr>
          <p:cNvCxnSpPr>
            <a:cxnSpLocks/>
            <a:stCxn id="10" idx="2"/>
            <a:endCxn id="19" idx="0"/>
          </p:cNvCxnSpPr>
          <p:nvPr/>
        </p:nvCxnSpPr>
        <p:spPr>
          <a:xfrm>
            <a:off x="2637364" y="3064408"/>
            <a:ext cx="0" cy="3504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634F15A-AB06-6F45-B76E-10C7EC8564C9}"/>
              </a:ext>
            </a:extLst>
          </p:cNvPr>
          <p:cNvSpPr txBox="1"/>
          <p:nvPr/>
        </p:nvSpPr>
        <p:spPr>
          <a:xfrm>
            <a:off x="2847100" y="3137873"/>
            <a:ext cx="1967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200" dirty="0" err="1">
                <a:latin typeface="Montserrat" pitchFamily="2" charset="77"/>
              </a:rPr>
              <a:t>distributivity</a:t>
            </a:r>
            <a:r>
              <a:rPr lang="nb-NO" sz="1200" dirty="0">
                <a:latin typeface="Montserrat" pitchFamily="2" charset="77"/>
              </a:rPr>
              <a:t> </a:t>
            </a:r>
            <a:r>
              <a:rPr lang="nb-NO" sz="1200" dirty="0" err="1">
                <a:latin typeface="Montserrat" pitchFamily="2" charset="77"/>
              </a:rPr>
              <a:t>of</a:t>
            </a:r>
            <a:r>
              <a:rPr lang="nb-NO" sz="1200" dirty="0">
                <a:latin typeface="Montserrat" pitchFamily="2" charset="77"/>
              </a:rPr>
              <a:t> x over +</a:t>
            </a:r>
            <a:endParaRPr lang="en-NO" sz="1200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B892E6B6-B861-B74E-973C-BDB2C382E69E}"/>
                  </a:ext>
                </a:extLst>
              </p:cNvPr>
              <p:cNvSpPr/>
              <p:nvPr/>
            </p:nvSpPr>
            <p:spPr>
              <a:xfrm>
                <a:off x="839788" y="4134668"/>
                <a:ext cx="359515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)+(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∗1)</m:t>
                          </m:r>
                        </m:e>
                      </m:d>
                      <m:r>
                        <a:rPr lang="nb-NO" i="1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1 ∗</m:t>
                          </m:r>
                          <m:d>
                            <m:d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B892E6B6-B861-B74E-973C-BDB2C382E6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788" y="4134668"/>
                <a:ext cx="3595150" cy="369332"/>
              </a:xfrm>
              <a:prstGeom prst="rect">
                <a:avLst/>
              </a:prstGeom>
              <a:blipFill>
                <a:blip r:embed="rId5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C94BBAC-E745-FD4C-8BED-CE8E626C64C6}"/>
              </a:ext>
            </a:extLst>
          </p:cNvPr>
          <p:cNvCxnSpPr>
            <a:cxnSpLocks/>
            <a:stCxn id="19" idx="2"/>
            <a:endCxn id="26" idx="0"/>
          </p:cNvCxnSpPr>
          <p:nvPr/>
        </p:nvCxnSpPr>
        <p:spPr>
          <a:xfrm flipH="1">
            <a:off x="2637363" y="3784204"/>
            <a:ext cx="1" cy="3504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41A91C3-8EB8-A34C-A7B0-BE91FEFBA8DD}"/>
              </a:ext>
            </a:extLst>
          </p:cNvPr>
          <p:cNvSpPr txBox="1"/>
          <p:nvPr/>
        </p:nvSpPr>
        <p:spPr>
          <a:xfrm>
            <a:off x="2834832" y="3843846"/>
            <a:ext cx="1967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200" dirty="0" err="1">
                <a:latin typeface="Montserrat" pitchFamily="2" charset="77"/>
              </a:rPr>
              <a:t>distributivity</a:t>
            </a:r>
            <a:r>
              <a:rPr lang="nb-NO" sz="1200" dirty="0">
                <a:latin typeface="Montserrat" pitchFamily="2" charset="77"/>
              </a:rPr>
              <a:t> </a:t>
            </a:r>
            <a:r>
              <a:rPr lang="nb-NO" sz="1200" dirty="0" err="1">
                <a:latin typeface="Montserrat" pitchFamily="2" charset="77"/>
              </a:rPr>
              <a:t>of</a:t>
            </a:r>
            <a:r>
              <a:rPr lang="nb-NO" sz="1200" dirty="0">
                <a:latin typeface="Montserrat" pitchFamily="2" charset="77"/>
              </a:rPr>
              <a:t> x over +</a:t>
            </a:r>
            <a:endParaRPr lang="en-NO" sz="1200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9B15D31-FEE3-3049-9CCD-C0DDF3D5D5B9}"/>
                  </a:ext>
                </a:extLst>
              </p:cNvPr>
              <p:cNvSpPr/>
              <p:nvPr/>
            </p:nvSpPr>
            <p:spPr>
              <a:xfrm>
                <a:off x="1052345" y="4854464"/>
                <a:ext cx="317003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+(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∗1)</m:t>
                          </m:r>
                        </m:e>
                      </m:d>
                      <m:r>
                        <a:rPr lang="nb-NO" i="1">
                          <a:latin typeface="Cambria Math" panose="02040503050406030204" pitchFamily="18" charset="0"/>
                        </a:rPr>
                        <m:t>+[1 ∗(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+1)]</m:t>
                      </m:r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79B15D31-FEE3-3049-9CCD-C0DDF3D5D5B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2345" y="4854464"/>
                <a:ext cx="3170035" cy="369332"/>
              </a:xfrm>
              <a:prstGeom prst="rect">
                <a:avLst/>
              </a:prstGeom>
              <a:blipFill>
                <a:blip r:embed="rId6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B6F83CC-878F-364D-BA4F-A6C76E062A01}"/>
              </a:ext>
            </a:extLst>
          </p:cNvPr>
          <p:cNvCxnSpPr>
            <a:cxnSpLocks/>
            <a:stCxn id="26" idx="2"/>
            <a:endCxn id="31" idx="0"/>
          </p:cNvCxnSpPr>
          <p:nvPr/>
        </p:nvCxnSpPr>
        <p:spPr>
          <a:xfrm>
            <a:off x="2637363" y="4504000"/>
            <a:ext cx="0" cy="3504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31AEC8E-28B1-F445-8E8E-FC16F2C0720F}"/>
              </a:ext>
            </a:extLst>
          </p:cNvPr>
          <p:cNvSpPr txBox="1"/>
          <p:nvPr/>
        </p:nvSpPr>
        <p:spPr>
          <a:xfrm>
            <a:off x="2834832" y="4549819"/>
            <a:ext cx="26773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latin typeface="Montserrat" pitchFamily="2" charset="77"/>
              </a:rPr>
              <a:t>d</a:t>
            </a:r>
            <a:r>
              <a:rPr lang="en-NO" sz="1200" dirty="0">
                <a:latin typeface="Montserrat" pitchFamily="2" charset="77"/>
              </a:rPr>
              <a:t>efinition of the square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E41593B1-207C-3843-98D6-CCA3CA3894F6}"/>
                  </a:ext>
                </a:extLst>
              </p:cNvPr>
              <p:cNvSpPr/>
              <p:nvPr/>
            </p:nvSpPr>
            <p:spPr>
              <a:xfrm>
                <a:off x="1320046" y="5574260"/>
                <a:ext cx="263463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nb-NO" i="1">
                          <a:latin typeface="Cambria Math" panose="02040503050406030204" pitchFamily="18" charset="0"/>
                        </a:rPr>
                        <m:t>+[1 ∗(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+1)]</m:t>
                      </m:r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E41593B1-207C-3843-98D6-CCA3CA3894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0046" y="5574260"/>
                <a:ext cx="2634631" cy="369332"/>
              </a:xfrm>
              <a:prstGeom prst="rect">
                <a:avLst/>
              </a:prstGeom>
              <a:blipFill>
                <a:blip r:embed="rId7"/>
                <a:stretch>
                  <a:fillRect b="-16129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0C5C33A-7D38-8C49-A5EC-6935D82731E4}"/>
              </a:ext>
            </a:extLst>
          </p:cNvPr>
          <p:cNvCxnSpPr>
            <a:cxnSpLocks/>
            <a:stCxn id="31" idx="2"/>
            <a:endCxn id="37" idx="0"/>
          </p:cNvCxnSpPr>
          <p:nvPr/>
        </p:nvCxnSpPr>
        <p:spPr>
          <a:xfrm flipH="1">
            <a:off x="2637362" y="5223796"/>
            <a:ext cx="1" cy="3504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8B566C6-776C-714E-9FB5-3CE805F06C20}"/>
              </a:ext>
            </a:extLst>
          </p:cNvPr>
          <p:cNvSpPr txBox="1"/>
          <p:nvPr/>
        </p:nvSpPr>
        <p:spPr>
          <a:xfrm>
            <a:off x="2847100" y="5323220"/>
            <a:ext cx="18197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200" dirty="0">
                <a:latin typeface="Montserrat" pitchFamily="2" charset="77"/>
              </a:rPr>
              <a:t> </a:t>
            </a:r>
            <a:r>
              <a:rPr lang="nb-NO" sz="1200" dirty="0" err="1">
                <a:latin typeface="Montserrat" pitchFamily="2" charset="77"/>
              </a:rPr>
              <a:t>identity</a:t>
            </a:r>
            <a:r>
              <a:rPr lang="nb-NO" sz="1200" dirty="0">
                <a:latin typeface="Montserrat" pitchFamily="2" charset="77"/>
              </a:rPr>
              <a:t> element </a:t>
            </a:r>
            <a:r>
              <a:rPr lang="nb-NO" sz="1200" dirty="0" err="1">
                <a:latin typeface="Montserrat" pitchFamily="2" charset="77"/>
              </a:rPr>
              <a:t>of</a:t>
            </a:r>
            <a:r>
              <a:rPr lang="nb-NO" sz="1200" dirty="0">
                <a:latin typeface="Montserrat" pitchFamily="2" charset="77"/>
              </a:rPr>
              <a:t> x</a:t>
            </a:r>
            <a:endParaRPr lang="en-NO" sz="1200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9F0E1DE-BCC2-8744-BEDB-E0221EB008F4}"/>
                  </a:ext>
                </a:extLst>
              </p:cNvPr>
              <p:cNvSpPr/>
              <p:nvPr/>
            </p:nvSpPr>
            <p:spPr>
              <a:xfrm>
                <a:off x="7238506" y="5563927"/>
                <a:ext cx="31184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nb-NO" i="1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1∗</m:t>
                              </m:r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1∗1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9F0E1DE-BCC2-8744-BEDB-E0221EB008F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8506" y="5563927"/>
                <a:ext cx="3118482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666F8A6-AC33-084D-AE90-502B85605C3C}"/>
              </a:ext>
            </a:extLst>
          </p:cNvPr>
          <p:cNvCxnSpPr>
            <a:cxnSpLocks/>
            <a:stCxn id="37" idx="3"/>
            <a:endCxn id="42" idx="1"/>
          </p:cNvCxnSpPr>
          <p:nvPr/>
        </p:nvCxnSpPr>
        <p:spPr>
          <a:xfrm flipV="1">
            <a:off x="3954677" y="5748593"/>
            <a:ext cx="3283829" cy="103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5500A095-2522-044C-8CDC-250870BE1CF4}"/>
              </a:ext>
            </a:extLst>
          </p:cNvPr>
          <p:cNvSpPr txBox="1"/>
          <p:nvPr/>
        </p:nvSpPr>
        <p:spPr>
          <a:xfrm>
            <a:off x="4784062" y="5794759"/>
            <a:ext cx="19672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200" dirty="0" err="1">
                <a:latin typeface="Montserrat" pitchFamily="2" charset="77"/>
              </a:rPr>
              <a:t>distributivity</a:t>
            </a:r>
            <a:r>
              <a:rPr lang="nb-NO" sz="1200" dirty="0">
                <a:latin typeface="Montserrat" pitchFamily="2" charset="77"/>
              </a:rPr>
              <a:t> </a:t>
            </a:r>
            <a:r>
              <a:rPr lang="nb-NO" sz="1200" dirty="0" err="1">
                <a:latin typeface="Montserrat" pitchFamily="2" charset="77"/>
              </a:rPr>
              <a:t>of</a:t>
            </a:r>
            <a:r>
              <a:rPr lang="nb-NO" sz="1200" dirty="0">
                <a:latin typeface="Montserrat" pitchFamily="2" charset="77"/>
              </a:rPr>
              <a:t> x over +</a:t>
            </a:r>
            <a:endParaRPr lang="en-NO" sz="1200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BAA70EE5-360B-5F4B-84B8-B941C6C98E46}"/>
                  </a:ext>
                </a:extLst>
              </p:cNvPr>
              <p:cNvSpPr/>
              <p:nvPr/>
            </p:nvSpPr>
            <p:spPr>
              <a:xfrm>
                <a:off x="7505823" y="4854464"/>
                <a:ext cx="258384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nb-NO" i="1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1∗1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BAA70EE5-360B-5F4B-84B8-B941C6C98E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5823" y="4854464"/>
                <a:ext cx="2583848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5EE6BC7-CA9C-364A-9030-65CF555BA83F}"/>
              </a:ext>
            </a:extLst>
          </p:cNvPr>
          <p:cNvCxnSpPr>
            <a:cxnSpLocks/>
            <a:stCxn id="42" idx="0"/>
            <a:endCxn id="48" idx="2"/>
          </p:cNvCxnSpPr>
          <p:nvPr/>
        </p:nvCxnSpPr>
        <p:spPr>
          <a:xfrm flipV="1">
            <a:off x="8797747" y="5223796"/>
            <a:ext cx="0" cy="3401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AB2A1D4-83F0-0F48-A5C8-3FFA38183EB5}"/>
              </a:ext>
            </a:extLst>
          </p:cNvPr>
          <p:cNvSpPr txBox="1"/>
          <p:nvPr/>
        </p:nvSpPr>
        <p:spPr>
          <a:xfrm>
            <a:off x="8902651" y="5255362"/>
            <a:ext cx="18197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200" dirty="0">
                <a:latin typeface="Montserrat" pitchFamily="2" charset="77"/>
              </a:rPr>
              <a:t> </a:t>
            </a:r>
            <a:r>
              <a:rPr lang="nb-NO" sz="1200" dirty="0" err="1">
                <a:latin typeface="Montserrat" pitchFamily="2" charset="77"/>
              </a:rPr>
              <a:t>identity</a:t>
            </a:r>
            <a:r>
              <a:rPr lang="nb-NO" sz="1200" dirty="0">
                <a:latin typeface="Montserrat" pitchFamily="2" charset="77"/>
              </a:rPr>
              <a:t> element </a:t>
            </a:r>
            <a:r>
              <a:rPr lang="nb-NO" sz="1200" dirty="0" err="1">
                <a:latin typeface="Montserrat" pitchFamily="2" charset="77"/>
              </a:rPr>
              <a:t>of</a:t>
            </a:r>
            <a:r>
              <a:rPr lang="nb-NO" sz="1200" dirty="0">
                <a:latin typeface="Montserrat" pitchFamily="2" charset="77"/>
              </a:rPr>
              <a:t> x</a:t>
            </a:r>
            <a:endParaRPr lang="en-NO" sz="1200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06C7E241-8FB9-9D44-9FFF-77C0940761F5}"/>
                  </a:ext>
                </a:extLst>
              </p:cNvPr>
              <p:cNvSpPr/>
              <p:nvPr/>
            </p:nvSpPr>
            <p:spPr>
              <a:xfrm>
                <a:off x="7773780" y="4130401"/>
                <a:ext cx="204793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nb-NO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nb-NO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nb-NO" i="1">
                          <a:latin typeface="Cambria Math" panose="02040503050406030204" pitchFamily="18" charset="0"/>
                        </a:rPr>
                        <m:t>+[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+1]</m:t>
                      </m:r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06C7E241-8FB9-9D44-9FFF-77C0940761F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3780" y="4130401"/>
                <a:ext cx="2047933" cy="369332"/>
              </a:xfrm>
              <a:prstGeom prst="rect">
                <a:avLst/>
              </a:prstGeom>
              <a:blipFill>
                <a:blip r:embed="rId10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F03337F-3404-0342-A519-7018B842EB7C}"/>
              </a:ext>
            </a:extLst>
          </p:cNvPr>
          <p:cNvCxnSpPr>
            <a:cxnSpLocks/>
            <a:stCxn id="48" idx="0"/>
            <a:endCxn id="54" idx="2"/>
          </p:cNvCxnSpPr>
          <p:nvPr/>
        </p:nvCxnSpPr>
        <p:spPr>
          <a:xfrm flipV="1">
            <a:off x="8797747" y="4499733"/>
            <a:ext cx="0" cy="3547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8DEF7338-C30E-0F4C-AF82-293C91EF6689}"/>
              </a:ext>
            </a:extLst>
          </p:cNvPr>
          <p:cNvSpPr txBox="1"/>
          <p:nvPr/>
        </p:nvSpPr>
        <p:spPr>
          <a:xfrm>
            <a:off x="8911848" y="4545899"/>
            <a:ext cx="18197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200" dirty="0">
                <a:latin typeface="Montserrat" pitchFamily="2" charset="77"/>
              </a:rPr>
              <a:t> </a:t>
            </a:r>
            <a:r>
              <a:rPr lang="nb-NO" sz="1200" dirty="0" err="1">
                <a:latin typeface="Montserrat" pitchFamily="2" charset="77"/>
              </a:rPr>
              <a:t>identity</a:t>
            </a:r>
            <a:r>
              <a:rPr lang="nb-NO" sz="1200" dirty="0">
                <a:latin typeface="Montserrat" pitchFamily="2" charset="77"/>
              </a:rPr>
              <a:t> element </a:t>
            </a:r>
            <a:r>
              <a:rPr lang="nb-NO" sz="1200" dirty="0" err="1">
                <a:latin typeface="Montserrat" pitchFamily="2" charset="77"/>
              </a:rPr>
              <a:t>of</a:t>
            </a:r>
            <a:r>
              <a:rPr lang="nb-NO" sz="1200" dirty="0">
                <a:latin typeface="Montserrat" pitchFamily="2" charset="77"/>
              </a:rPr>
              <a:t> x</a:t>
            </a:r>
            <a:endParaRPr lang="en-NO" sz="1200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4B29952B-AD63-DB47-8FAF-83F157C233DF}"/>
                  </a:ext>
                </a:extLst>
              </p:cNvPr>
              <p:cNvSpPr/>
              <p:nvPr/>
            </p:nvSpPr>
            <p:spPr>
              <a:xfrm>
                <a:off x="7838541" y="3414872"/>
                <a:ext cx="191841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nb-NO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b-NO" i="1">
                          <a:latin typeface="Cambria Math" panose="02040503050406030204" pitchFamily="18" charset="0"/>
                        </a:rPr>
                        <m:t>+(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)+1</m:t>
                      </m:r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4B29952B-AD63-DB47-8FAF-83F157C233D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8541" y="3414872"/>
                <a:ext cx="1918410" cy="369332"/>
              </a:xfrm>
              <a:prstGeom prst="rect">
                <a:avLst/>
              </a:prstGeom>
              <a:blipFill>
                <a:blip r:embed="rId11"/>
                <a:stretch>
                  <a:fillRect b="-16129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7F46D03-9C12-AB43-AE7F-A57AC281C600}"/>
              </a:ext>
            </a:extLst>
          </p:cNvPr>
          <p:cNvCxnSpPr>
            <a:cxnSpLocks/>
            <a:stCxn id="54" idx="0"/>
            <a:endCxn id="62" idx="2"/>
          </p:cNvCxnSpPr>
          <p:nvPr/>
        </p:nvCxnSpPr>
        <p:spPr>
          <a:xfrm flipH="1" flipV="1">
            <a:off x="8797746" y="3784204"/>
            <a:ext cx="1" cy="3461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E3D1028-CF1E-7A43-8182-F56145E8072B}"/>
              </a:ext>
            </a:extLst>
          </p:cNvPr>
          <p:cNvSpPr txBox="1"/>
          <p:nvPr/>
        </p:nvSpPr>
        <p:spPr>
          <a:xfrm>
            <a:off x="8911848" y="3836436"/>
            <a:ext cx="1435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200" dirty="0" err="1">
                <a:latin typeface="Montserrat" pitchFamily="2" charset="77"/>
              </a:rPr>
              <a:t>associativity</a:t>
            </a:r>
            <a:r>
              <a:rPr lang="nb-NO" sz="1200" dirty="0">
                <a:latin typeface="Montserrat" pitchFamily="2" charset="77"/>
              </a:rPr>
              <a:t> </a:t>
            </a:r>
            <a:r>
              <a:rPr lang="nb-NO" sz="1200" dirty="0" err="1">
                <a:latin typeface="Montserrat" pitchFamily="2" charset="77"/>
              </a:rPr>
              <a:t>of</a:t>
            </a:r>
            <a:r>
              <a:rPr lang="nb-NO" sz="1200" dirty="0">
                <a:latin typeface="Montserrat" pitchFamily="2" charset="77"/>
              </a:rPr>
              <a:t> +</a:t>
            </a:r>
            <a:endParaRPr lang="en-NO" sz="1200" dirty="0">
              <a:latin typeface="Montserrat" pitchFamily="2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32F55F33-156C-CB42-A155-786B2854228B}"/>
                  </a:ext>
                </a:extLst>
              </p:cNvPr>
              <p:cNvSpPr/>
              <p:nvPr/>
            </p:nvSpPr>
            <p:spPr>
              <a:xfrm>
                <a:off x="8073669" y="2690809"/>
                <a:ext cx="144815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nb-NO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nb-NO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nb-NO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nb-NO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nb-NO" i="1">
                          <a:latin typeface="Cambria Math" panose="02040503050406030204" pitchFamily="18" charset="0"/>
                        </a:rPr>
                        <m:t>+1</m:t>
                      </m:r>
                    </m:oMath>
                  </m:oMathPara>
                </a14:m>
                <a:endParaRPr lang="en-NO" dirty="0"/>
              </a:p>
            </p:txBody>
          </p:sp>
        </mc:Choice>
        <mc:Fallback xmlns="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32F55F33-156C-CB42-A155-786B2854228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3669" y="2690809"/>
                <a:ext cx="1448153" cy="369332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F6B37B8-2D0B-FC4C-A8BD-22A204852340}"/>
              </a:ext>
            </a:extLst>
          </p:cNvPr>
          <p:cNvCxnSpPr>
            <a:cxnSpLocks/>
            <a:stCxn id="62" idx="0"/>
            <a:endCxn id="67" idx="2"/>
          </p:cNvCxnSpPr>
          <p:nvPr/>
        </p:nvCxnSpPr>
        <p:spPr>
          <a:xfrm flipV="1">
            <a:off x="8797746" y="3060141"/>
            <a:ext cx="0" cy="3547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E8931CB2-FED6-2D41-BE19-358C9EA30E31}"/>
              </a:ext>
            </a:extLst>
          </p:cNvPr>
          <p:cNvSpPr txBox="1"/>
          <p:nvPr/>
        </p:nvSpPr>
        <p:spPr>
          <a:xfrm>
            <a:off x="8916584" y="3129390"/>
            <a:ext cx="1260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200" dirty="0">
                <a:latin typeface="Montserrat" pitchFamily="2" charset="77"/>
              </a:rPr>
              <a:t>Definition </a:t>
            </a:r>
            <a:r>
              <a:rPr lang="nb-NO" sz="1200" dirty="0" err="1">
                <a:latin typeface="Montserrat" pitchFamily="2" charset="77"/>
              </a:rPr>
              <a:t>of</a:t>
            </a:r>
            <a:r>
              <a:rPr lang="nb-NO" sz="1200" dirty="0">
                <a:latin typeface="Montserrat" pitchFamily="2" charset="77"/>
              </a:rPr>
              <a:t> x</a:t>
            </a:r>
            <a:endParaRPr lang="en-NO" sz="1200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5004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8" grpId="0"/>
      <p:bldP spid="19" grpId="0"/>
      <p:bldP spid="24" grpId="0"/>
      <p:bldP spid="26" grpId="0"/>
      <p:bldP spid="30" grpId="0"/>
      <p:bldP spid="31" grpId="0"/>
      <p:bldP spid="36" grpId="0"/>
      <p:bldP spid="37" grpId="0"/>
      <p:bldP spid="41" grpId="0"/>
      <p:bldP spid="42" grpId="0"/>
      <p:bldP spid="47" grpId="0"/>
      <p:bldP spid="48" grpId="0"/>
      <p:bldP spid="52" grpId="0"/>
      <p:bldP spid="54" grpId="0"/>
      <p:bldP spid="60" grpId="0"/>
      <p:bldP spid="62" grpId="0"/>
      <p:bldP spid="66" grpId="0"/>
      <p:bldP spid="67" grpId="0"/>
      <p:bldP spid="71" grpId="0"/>
    </p:bldLst>
  </p:timing>
</p:sld>
</file>

<file path=ppt/theme/theme1.xml><?xml version="1.0" encoding="utf-8"?>
<a:theme xmlns:a="http://schemas.openxmlformats.org/drawingml/2006/main" name="Office Theme">
  <a:themeElements>
    <a:clrScheme name="Nord">
      <a:dk1>
        <a:srgbClr val="4C5669"/>
      </a:dk1>
      <a:lt1>
        <a:srgbClr val="ECEFF3"/>
      </a:lt1>
      <a:dk2>
        <a:srgbClr val="2E3440"/>
      </a:dk2>
      <a:lt2>
        <a:srgbClr val="D8DEE9"/>
      </a:lt2>
      <a:accent1>
        <a:srgbClr val="5E81AC"/>
      </a:accent1>
      <a:accent2>
        <a:srgbClr val="81A1C1"/>
      </a:accent2>
      <a:accent3>
        <a:srgbClr val="EBCB8B"/>
      </a:accent3>
      <a:accent4>
        <a:srgbClr val="D08770"/>
      </a:accent4>
      <a:accent5>
        <a:srgbClr val="BF6169"/>
      </a:accent5>
      <a:accent6>
        <a:srgbClr val="A3BE8C"/>
      </a:accent6>
      <a:hlink>
        <a:srgbClr val="8FBCBB"/>
      </a:hlink>
      <a:folHlink>
        <a:srgbClr val="88C0D0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9867B10F-2C89-2044-990C-88AAF5477CED}" vid="{59984707-B803-C648-9115-92E2482BF1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6447</TotalTime>
  <Words>1454</Words>
  <Application>Microsoft Macintosh PowerPoint</Application>
  <PresentationFormat>Widescreen</PresentationFormat>
  <Paragraphs>526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Arial</vt:lpstr>
      <vt:lpstr>Calibri</vt:lpstr>
      <vt:lpstr>Cambria Math</vt:lpstr>
      <vt:lpstr>Courier New</vt:lpstr>
      <vt:lpstr>Montserrat</vt:lpstr>
      <vt:lpstr>Montserrat Light</vt:lpstr>
      <vt:lpstr>Share Tech Mono</vt:lpstr>
      <vt:lpstr>Stencil</vt:lpstr>
      <vt:lpstr>Verdana</vt:lpstr>
      <vt:lpstr>Office Theme</vt:lpstr>
      <vt:lpstr>Correctness</vt:lpstr>
      <vt:lpstr>Remember…</vt:lpstr>
      <vt:lpstr>Example: Product</vt:lpstr>
      <vt:lpstr>Agenda</vt:lpstr>
      <vt:lpstr>Correctness?</vt:lpstr>
      <vt:lpstr>How to Argue for Correctness?</vt:lpstr>
      <vt:lpstr>Proofs</vt:lpstr>
      <vt:lpstr>Proofs</vt:lpstr>
      <vt:lpstr>A Formal Proof</vt:lpstr>
      <vt:lpstr>Deduction System for RAM</vt:lpstr>
      <vt:lpstr>Remember the RAM</vt:lpstr>
      <vt:lpstr>Formal Proofs of RAM Programs</vt:lpstr>
      <vt:lpstr>Proving Programs</vt:lpstr>
      <vt:lpstr>Proving Programs</vt:lpstr>
      <vt:lpstr>Proving Programs</vt:lpstr>
      <vt:lpstr>Proving Programs</vt:lpstr>
      <vt:lpstr>Takeaway #1</vt:lpstr>
      <vt:lpstr>Example: Product</vt:lpstr>
      <vt:lpstr>Deduction System for Pseudocode</vt:lpstr>
      <vt:lpstr>Multiplication</vt:lpstr>
      <vt:lpstr>Takeaway #2</vt:lpstr>
      <vt:lpstr>Testing Practical Software Verification</vt:lpstr>
      <vt:lpstr>PowerPoint Presentation</vt:lpstr>
      <vt:lpstr>How to Test?</vt:lpstr>
      <vt:lpstr>Testing Termination</vt:lpstr>
      <vt:lpstr>Test Case Selection</vt:lpstr>
      <vt:lpstr>Assertions to “debug”</vt:lpstr>
      <vt:lpstr>Recap</vt:lpstr>
      <vt:lpstr>Questions, Comments, or Ideas?</vt:lpstr>
      <vt:lpstr>What is the Problem?</vt:lpstr>
      <vt:lpstr>Recap</vt:lpstr>
      <vt:lpstr>Lab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Correctness</dc:title>
  <dc:creator>Franck Chauvel</dc:creator>
  <cp:lastModifiedBy>Franck Chauvel</cp:lastModifiedBy>
  <cp:revision>69</cp:revision>
  <dcterms:created xsi:type="dcterms:W3CDTF">2021-08-05T03:53:33Z</dcterms:created>
  <dcterms:modified xsi:type="dcterms:W3CDTF">2022-08-25T04:11:32Z</dcterms:modified>
</cp:coreProperties>
</file>

<file path=docProps/thumbnail.jpeg>
</file>